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60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638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35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15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02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722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36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23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97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90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667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267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93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423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55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B6AE-095E-432A-9F5D-A289E8F0EA74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93C8D86-177B-4885-BAAF-8FDB7CDC43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54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65330"/>
            <a:ext cx="6984776" cy="2880320"/>
          </a:xfrm>
        </p:spPr>
        <p:txBody>
          <a:bodyPr/>
          <a:lstStyle/>
          <a:p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 smtClean="0">
                <a:solidFill>
                  <a:srgbClr val="7030A0"/>
                </a:solidFill>
                <a:latin typeface="TimesNewRomanPS-BoldItalicMT"/>
              </a:rPr>
            </a:br>
            <a:r>
              <a:rPr lang="es-CL" sz="1800" i="1" dirty="0">
                <a:solidFill>
                  <a:srgbClr val="7030A0"/>
                </a:solidFill>
                <a:latin typeface="TimesNewRomanPS-BoldItalicMT"/>
              </a:rPr>
              <a:t/>
            </a:r>
            <a:br>
              <a:rPr lang="es-CL" sz="1800" i="1" dirty="0">
                <a:solidFill>
                  <a:srgbClr val="7030A0"/>
                </a:solidFill>
                <a:latin typeface="TimesNewRomanPS-BoldItalicMT"/>
              </a:rPr>
            </a:br>
            <a:r>
              <a:rPr lang="es-CL" sz="1600" i="1" dirty="0" smtClean="0">
                <a:solidFill>
                  <a:srgbClr val="7030A0"/>
                </a:solidFill>
                <a:latin typeface="TimesNewRomanPS-BoldItalicMT"/>
              </a:rPr>
              <a:t>ESTIMADOS </a:t>
            </a:r>
            <a:r>
              <a:rPr lang="es-CL" sz="1600" i="1" dirty="0">
                <a:solidFill>
                  <a:srgbClr val="7030A0"/>
                </a:solidFill>
                <a:latin typeface="TimesNewRomanPS-BoldItalicMT"/>
              </a:rPr>
              <a:t>APODERADOS, JUNTO CON SALUDAR, COMO EQUIPO DEL PROGRAMA DE INTEGRACIÓN ESCOLAR DEL COLEGIO MARÍA MONTESSORI DE EDUCACIÓN PARVULARIA, QUEREMOS COMPARTIR CON USTEDES ACTIVIDADES PARA REALIZAR EN CASA Y PODER ESTIMULAR EL LENGUAJE EN TODOS SUS NIVELES.</a:t>
            </a:r>
            <a:r>
              <a:rPr lang="es-CL" sz="1600" dirty="0">
                <a:solidFill>
                  <a:srgbClr val="7030A0"/>
                </a:solidFill>
                <a:latin typeface="TimesNewRomanPSMT"/>
              </a:rPr>
              <a:t>	</a:t>
            </a:r>
            <a:br>
              <a:rPr lang="es-CL" sz="1600" dirty="0">
                <a:solidFill>
                  <a:srgbClr val="7030A0"/>
                </a:solidFill>
                <a:latin typeface="TimesNewRomanPSMT"/>
              </a:rPr>
            </a:br>
            <a:r>
              <a:rPr lang="es-CL" sz="1600" dirty="0">
                <a:solidFill>
                  <a:srgbClr val="7030A0"/>
                </a:solidFill>
                <a:latin typeface="TimesNewRomanPSMT"/>
              </a:rPr>
              <a:t>•</a:t>
            </a:r>
            <a:r>
              <a:rPr lang="es-CL" sz="1600" i="1" dirty="0">
                <a:solidFill>
                  <a:srgbClr val="7030A0"/>
                </a:solidFill>
                <a:latin typeface="TimesNewRomanPS-BoldItalicMT"/>
              </a:rPr>
              <a:t>GUÍA DE ESTIMULACIÓN DEL LENGUAJE VERBAL Y NO VERBAL</a:t>
            </a:r>
            <a:r>
              <a:rPr lang="es-CL" sz="1600" dirty="0">
                <a:solidFill>
                  <a:srgbClr val="7030A0"/>
                </a:solidFill>
                <a:latin typeface="TimesNewRomanPSMT"/>
              </a:rPr>
              <a:t>	</a:t>
            </a:r>
            <a:br>
              <a:rPr lang="es-CL" sz="1600" dirty="0">
                <a:solidFill>
                  <a:srgbClr val="7030A0"/>
                </a:solidFill>
                <a:latin typeface="TimesNewRomanPSMT"/>
              </a:rPr>
            </a:br>
            <a:r>
              <a:rPr lang="es-CL" sz="1600" dirty="0">
                <a:solidFill>
                  <a:srgbClr val="7030A0"/>
                </a:solidFill>
                <a:latin typeface="TimesNewRomanPS-BoldMT"/>
              </a:rPr>
              <a:t>Se recomienda realizar las actividades en conjunto con la familia y así continuar apoyando el proceso educativo de </a:t>
            </a:r>
            <a:r>
              <a:rPr lang="es-CL" sz="1600" i="1" dirty="0">
                <a:solidFill>
                  <a:srgbClr val="7030A0"/>
                </a:solidFill>
                <a:latin typeface="TimesNewRomanPS-BoldMT"/>
              </a:rPr>
              <a:t>nuestros</a:t>
            </a:r>
            <a:r>
              <a:rPr lang="es-CL" sz="1600" dirty="0">
                <a:solidFill>
                  <a:srgbClr val="7030A0"/>
                </a:solidFill>
                <a:latin typeface="TimesNewRomanPS-BoldMT"/>
              </a:rPr>
              <a:t> niños y </a:t>
            </a:r>
            <a:r>
              <a:rPr lang="es-CL" sz="1600" dirty="0" smtClean="0">
                <a:solidFill>
                  <a:srgbClr val="7030A0"/>
                </a:solidFill>
                <a:latin typeface="TimesNewRomanPS-BoldMT"/>
              </a:rPr>
              <a:t>niñas.</a:t>
            </a:r>
            <a:r>
              <a:rPr lang="es-419" sz="1600" dirty="0" smtClean="0">
                <a:solidFill>
                  <a:srgbClr val="7030A0"/>
                </a:solidFill>
                <a:latin typeface="TimesNewRomanPS-BoldMT"/>
              </a:rPr>
              <a:t/>
            </a:r>
            <a:br>
              <a:rPr lang="es-419" sz="1600" dirty="0" smtClean="0">
                <a:solidFill>
                  <a:srgbClr val="7030A0"/>
                </a:solidFill>
                <a:latin typeface="TimesNewRomanPS-BoldMT"/>
              </a:rPr>
            </a:br>
            <a:r>
              <a:rPr lang="es-419" sz="1600" b="1" dirty="0" smtClean="0">
                <a:solidFill>
                  <a:srgbClr val="7030A0"/>
                </a:solidFill>
                <a:latin typeface="TimesNewRomanPS-BoldMT"/>
              </a:rPr>
              <a:t>Nivel</a:t>
            </a:r>
            <a:r>
              <a:rPr lang="es-419" sz="1600" dirty="0" smtClean="0">
                <a:solidFill>
                  <a:srgbClr val="7030A0"/>
                </a:solidFill>
                <a:latin typeface="TimesNewRomanPS-BoldMT"/>
              </a:rPr>
              <a:t>: Kínder / </a:t>
            </a:r>
            <a:r>
              <a:rPr lang="es-419" sz="1600" b="1" dirty="0" smtClean="0">
                <a:solidFill>
                  <a:srgbClr val="7030A0"/>
                </a:solidFill>
                <a:latin typeface="TimesNewRomanPS-BoldMT"/>
              </a:rPr>
              <a:t>Equipo</a:t>
            </a:r>
            <a:r>
              <a:rPr lang="es-CL" sz="1600" dirty="0" smtClean="0">
                <a:solidFill>
                  <a:srgbClr val="7030A0"/>
                </a:solidFill>
                <a:latin typeface="TimesNewRomanPS-BoldMT"/>
              </a:rPr>
              <a:t>( </a:t>
            </a:r>
            <a:r>
              <a:rPr lang="es-CL" sz="1600" dirty="0">
                <a:solidFill>
                  <a:srgbClr val="7030A0"/>
                </a:solidFill>
                <a:latin typeface="TimesNewRomanPS-BoldMT"/>
              </a:rPr>
              <a:t>PIE) </a:t>
            </a:r>
            <a:r>
              <a:rPr lang="es-CL" sz="1600" dirty="0" smtClean="0">
                <a:solidFill>
                  <a:srgbClr val="7030A0"/>
                </a:solidFill>
                <a:latin typeface="TimesNewRomanPS-BoldMT"/>
              </a:rPr>
              <a:t>2020 </a:t>
            </a:r>
            <a:endParaRPr lang="en-US" sz="1600" dirty="0"/>
          </a:p>
        </p:txBody>
      </p:sp>
      <p:pic>
        <p:nvPicPr>
          <p:cNvPr id="4" name="Imagen 12">
            <a:extLst>
              <a:ext uri="{FF2B5EF4-FFF2-40B4-BE49-F238E27FC236}">
                <a16:creationId xmlns:a16="http://schemas.microsoft.com/office/drawing/2014/main" id="{573166CA-B464-5E4E-AE4C-CC198349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54" y="908720"/>
            <a:ext cx="3812003" cy="17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5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1254765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>
                <a:solidFill>
                  <a:srgbClr val="00B0F0"/>
                </a:solidFill>
                <a:latin typeface="Cooper Black" pitchFamily="18" charset="0"/>
              </a:rPr>
              <a:t>Mi perro travi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eso</a:t>
            </a:r>
            <a:r>
              <a:rPr lang="es-CL" sz="4000" dirty="0" smtClean="0">
                <a:solidFill>
                  <a:srgbClr val="00B0F0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es-CL" sz="4000" dirty="0" smtClean="0">
                <a:solidFill>
                  <a:srgbClr val="00B0F0"/>
                </a:solidFill>
                <a:latin typeface="Cooper Black" pitchFamily="18" charset="0"/>
              </a:rPr>
              <a:t>se quiere comer el hu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eso</a:t>
            </a:r>
            <a:r>
              <a:rPr lang="es-CL" sz="4000" dirty="0" smtClean="0">
                <a:solidFill>
                  <a:srgbClr val="00B0F0"/>
                </a:solidFill>
                <a:latin typeface="Cooper Black" pitchFamily="18" charset="0"/>
              </a:rPr>
              <a:t>.</a:t>
            </a:r>
            <a:endParaRPr lang="es-CL" sz="4000" dirty="0">
              <a:solidFill>
                <a:srgbClr val="00B0F0"/>
              </a:solidFill>
              <a:latin typeface="Cooper Black" pitchFamily="18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661" r="12301"/>
          <a:stretch/>
        </p:blipFill>
        <p:spPr bwMode="auto">
          <a:xfrm>
            <a:off x="3048385" y="2658591"/>
            <a:ext cx="3067802" cy="31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7664" y="1238563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Los amigos de  Vic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ente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es-CL" sz="4000" dirty="0">
                <a:solidFill>
                  <a:srgbClr val="7030A0"/>
                </a:solidFill>
                <a:latin typeface="Cooper Black" pitchFamily="18" charset="0"/>
              </a:rPr>
              <a:t>c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ruzan por el pu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ente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.</a:t>
            </a:r>
            <a:r>
              <a:rPr lang="es-CL" sz="32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  <a:endParaRPr lang="es-CL" sz="32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 b="18087"/>
          <a:stretch/>
        </p:blipFill>
        <p:spPr bwMode="auto">
          <a:xfrm>
            <a:off x="1983896" y="2566032"/>
            <a:ext cx="5397045" cy="359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fondo de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526085"/>
            <a:ext cx="6948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Hoy jugaremos con  </a:t>
            </a:r>
            <a:endParaRPr lang="es-E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1412776"/>
            <a:ext cx="5046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 rimas </a:t>
            </a:r>
            <a:endParaRPr lang="es-E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Imagen 6" descr="https://lh6.googleusercontent.com/1UqOBe_rzmwp2CvsavzLOiVQZL0ssxIbg_Uj2hDsGyhK9hTDzOmuOfc5XHFE0Ror56KUz9fTusF8GbsdtVlGYfgJW77wKW9u80k0geWA_RoMKHdDL4gezYwAIbwQi0Ukty6Tew1vpNeY03gKf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24" y="1268761"/>
            <a:ext cx="1503008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8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26002" y="142984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7030A0"/>
                </a:solidFill>
                <a:latin typeface="Cooper Black" pitchFamily="18" charset="0"/>
              </a:rPr>
              <a:t>El perrito de Mar</a:t>
            </a:r>
            <a:r>
              <a:rPr lang="es-CL" sz="3200" dirty="0" smtClean="0">
                <a:solidFill>
                  <a:srgbClr val="FF0000"/>
                </a:solidFill>
                <a:latin typeface="Cooper Black" pitchFamily="18" charset="0"/>
              </a:rPr>
              <a:t>tín </a:t>
            </a:r>
            <a:r>
              <a:rPr lang="es-CL" sz="3200" dirty="0" smtClean="0">
                <a:solidFill>
                  <a:srgbClr val="7030A0"/>
                </a:solidFill>
                <a:latin typeface="Cooper Black" pitchFamily="18" charset="0"/>
              </a:rPr>
              <a:t>juega con su calce</a:t>
            </a:r>
            <a:r>
              <a:rPr lang="es-CL" sz="3200" dirty="0" smtClean="0">
                <a:solidFill>
                  <a:srgbClr val="FF0000"/>
                </a:solidFill>
                <a:latin typeface="Cooper Black" pitchFamily="18" charset="0"/>
              </a:rPr>
              <a:t>tín</a:t>
            </a:r>
            <a:r>
              <a:rPr lang="es-CL" sz="3200" dirty="0" smtClean="0">
                <a:solidFill>
                  <a:srgbClr val="7030A0"/>
                </a:solidFill>
                <a:latin typeface="Cooper Black" pitchFamily="18" charset="0"/>
              </a:rPr>
              <a:t>. </a:t>
            </a:r>
          </a:p>
        </p:txBody>
      </p:sp>
      <p:pic>
        <p:nvPicPr>
          <p:cNvPr id="2060" name="Picture 1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07064"/>
            <a:ext cx="3616984" cy="30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dibujo de calcet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02" y="2780928"/>
            <a:ext cx="1199088" cy="2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56226" y="1313472"/>
            <a:ext cx="5652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Estos locos pa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tos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</a:p>
          <a:p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se ponen los zapa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tos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. </a:t>
            </a:r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r="21496"/>
          <a:stretch/>
        </p:blipFill>
        <p:spPr bwMode="auto">
          <a:xfrm>
            <a:off x="5242614" y="2636912"/>
            <a:ext cx="2474179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r="21496"/>
          <a:stretch/>
        </p:blipFill>
        <p:spPr bwMode="auto">
          <a:xfrm>
            <a:off x="2915816" y="4077072"/>
            <a:ext cx="1809460" cy="18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https://lh6.googleusercontent.com/1UqOBe_rzmwp2CvsavzLOiVQZL0ssxIbg_Uj2hDsGyhK9hTDzOmuOfc5XHFE0Ror56KUz9fTusF8GbsdtVlGYfgJW77wKW9u80k0geWA_RoMKHdDL4gezYwAIbwQi0Ukty6Tew1vpNeY03gKf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35597"/>
            <a:ext cx="1076609" cy="532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9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547664" y="213285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rgbClr val="FF3399"/>
                </a:solidFill>
                <a:latin typeface="Cooper Black" pitchFamily="18" charset="0"/>
              </a:rPr>
              <a:t>Vivia</a:t>
            </a:r>
            <a:r>
              <a:rPr lang="es-CL" sz="3600" dirty="0" smtClean="0">
                <a:solidFill>
                  <a:srgbClr val="00B050"/>
                </a:solidFill>
                <a:latin typeface="Cooper Black" pitchFamily="18" charset="0"/>
              </a:rPr>
              <a:t>na</a:t>
            </a:r>
            <a:r>
              <a:rPr lang="es-CL" sz="3600" dirty="0" smtClean="0">
                <a:solidFill>
                  <a:srgbClr val="FF3399"/>
                </a:solidFill>
                <a:latin typeface="Cooper Black" pitchFamily="18" charset="0"/>
              </a:rPr>
              <a:t>, </a:t>
            </a:r>
          </a:p>
          <a:p>
            <a:r>
              <a:rPr lang="es-CL" sz="3600" dirty="0" smtClean="0">
                <a:solidFill>
                  <a:srgbClr val="FF3399"/>
                </a:solidFill>
                <a:latin typeface="Cooper Black" pitchFamily="18" charset="0"/>
              </a:rPr>
              <a:t>mira por la venta</a:t>
            </a:r>
            <a:r>
              <a:rPr lang="es-CL" sz="3600" dirty="0" smtClean="0">
                <a:solidFill>
                  <a:srgbClr val="00B050"/>
                </a:solidFill>
                <a:latin typeface="Cooper Black" pitchFamily="18" charset="0"/>
              </a:rPr>
              <a:t>na</a:t>
            </a:r>
            <a:r>
              <a:rPr lang="es-CL" sz="3600" dirty="0" smtClean="0">
                <a:solidFill>
                  <a:srgbClr val="FF3399"/>
                </a:solidFill>
                <a:latin typeface="Cooper Black" pitchFamily="18" charset="0"/>
              </a:rPr>
              <a:t> </a:t>
            </a:r>
            <a:endParaRPr lang="es-CL" sz="3600" dirty="0">
              <a:solidFill>
                <a:srgbClr val="FF3399"/>
              </a:solidFill>
              <a:latin typeface="Cooper Black" pitchFamily="18" charset="0"/>
            </a:endParaRPr>
          </a:p>
        </p:txBody>
      </p:sp>
      <p:pic>
        <p:nvPicPr>
          <p:cNvPr id="9218" name="Picture 2" descr="Resultado de imagen para dibujo de niÃ±a mirando por la vent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2868" r="9727" b="2696"/>
          <a:stretch/>
        </p:blipFill>
        <p:spPr bwMode="auto">
          <a:xfrm>
            <a:off x="4582286" y="1638090"/>
            <a:ext cx="3108017" cy="35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35696" y="1305115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s-CL" sz="3200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s-CL" sz="3600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Mi amigo Ana</a:t>
            </a:r>
            <a:r>
              <a:rPr lang="es-CL" sz="3600" dirty="0" smtClean="0">
                <a:solidFill>
                  <a:srgbClr val="FF0000"/>
                </a:solidFill>
                <a:latin typeface="Cooper Black" pitchFamily="18" charset="0"/>
              </a:rPr>
              <a:t>cleto</a:t>
            </a:r>
            <a:r>
              <a:rPr lang="es-CL" sz="3600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 come un rico com</a:t>
            </a:r>
            <a:r>
              <a:rPr lang="es-CL" sz="3600" dirty="0" smtClean="0">
                <a:solidFill>
                  <a:srgbClr val="FF0000"/>
                </a:solidFill>
                <a:latin typeface="Cooper Black" pitchFamily="18" charset="0"/>
              </a:rPr>
              <a:t>pleto</a:t>
            </a:r>
            <a:r>
              <a:rPr lang="es-CL" sz="3600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  <a:t>.</a:t>
            </a:r>
            <a:endParaRPr lang="es-CL" sz="3600" dirty="0">
              <a:solidFill>
                <a:schemeClr val="accent3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8194" name="Picture 2" descr="Resultado de imagen para dibujo niÃ±o comiendo hot d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 bwMode="auto">
          <a:xfrm>
            <a:off x="2873540" y="2539902"/>
            <a:ext cx="3467519" cy="32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35696" y="105488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latin typeface="Cooper Black" pitchFamily="18" charset="0"/>
              </a:rPr>
              <a:t> </a:t>
            </a:r>
            <a:r>
              <a:rPr lang="es-CL" sz="4000" dirty="0" smtClean="0">
                <a:latin typeface="Cooper Black" pitchFamily="18" charset="0"/>
              </a:rPr>
              <a:t> </a:t>
            </a:r>
            <a:r>
              <a:rPr lang="es-CL" sz="4000" dirty="0" smtClean="0">
                <a:solidFill>
                  <a:srgbClr val="00B0F0"/>
                </a:solidFill>
                <a:latin typeface="Cooper Black" pitchFamily="18" charset="0"/>
              </a:rPr>
              <a:t>Mi prima Tere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sa </a:t>
            </a:r>
            <a:r>
              <a:rPr lang="es-CL" sz="4000" dirty="0" smtClean="0">
                <a:solidFill>
                  <a:srgbClr val="00B0F0"/>
                </a:solidFill>
                <a:latin typeface="Cooper Black" pitchFamily="18" charset="0"/>
              </a:rPr>
              <a:t>come  cere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za</a:t>
            </a:r>
            <a:r>
              <a:rPr lang="es-CL" sz="4000" dirty="0" smtClean="0">
                <a:solidFill>
                  <a:srgbClr val="00B0F0"/>
                </a:solidFill>
                <a:latin typeface="Cooper Black" pitchFamily="18" charset="0"/>
              </a:rPr>
              <a:t>. </a:t>
            </a:r>
            <a:endParaRPr lang="es-CL" sz="4000" dirty="0">
              <a:solidFill>
                <a:srgbClr val="00B0F0"/>
              </a:solidFill>
              <a:latin typeface="Cooper Black" pitchFamily="18" charset="0"/>
            </a:endParaRPr>
          </a:p>
        </p:txBody>
      </p:sp>
      <p:pic>
        <p:nvPicPr>
          <p:cNvPr id="7170" name="Picture 2" descr="Resultado de imagen para dibujo niÃ±a comiendo cerez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7992"/>
          <a:stretch/>
        </p:blipFill>
        <p:spPr bwMode="auto">
          <a:xfrm>
            <a:off x="3745067" y="2378319"/>
            <a:ext cx="2738860" cy="360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22856" r="23038" b="12157"/>
          <a:stretch/>
        </p:blipFill>
        <p:spPr bwMode="auto">
          <a:xfrm>
            <a:off x="2539721" y="3727082"/>
            <a:ext cx="1205346" cy="13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81350" y="948999"/>
            <a:ext cx="5228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La arañita </a:t>
            </a:r>
            <a:r>
              <a:rPr lang="es-CL" sz="4000" dirty="0" err="1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Ana</a:t>
            </a:r>
            <a:r>
              <a:rPr lang="es-CL" sz="4000" dirty="0" err="1" smtClean="0">
                <a:solidFill>
                  <a:srgbClr val="0070C0"/>
                </a:solidFill>
                <a:latin typeface="Cooper Black" pitchFamily="18" charset="0"/>
              </a:rPr>
              <a:t>cleta</a:t>
            </a:r>
            <a:r>
              <a:rPr lang="es-CL" sz="4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 quiere andar en  bici</a:t>
            </a:r>
            <a:r>
              <a:rPr lang="es-CL" sz="4000" dirty="0" smtClean="0">
                <a:solidFill>
                  <a:srgbClr val="0070C0"/>
                </a:solidFill>
                <a:latin typeface="Cooper Black" pitchFamily="18" charset="0"/>
              </a:rPr>
              <a:t>cleta</a:t>
            </a:r>
            <a:r>
              <a:rPr lang="es-CL" sz="40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. </a:t>
            </a:r>
            <a:endParaRPr lang="es-CL" sz="40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6188" r="2762" b="5974"/>
          <a:stretch/>
        </p:blipFill>
        <p:spPr bwMode="auto">
          <a:xfrm>
            <a:off x="3851920" y="3068960"/>
            <a:ext cx="4513943" cy="23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b="13396"/>
          <a:stretch/>
        </p:blipFill>
        <p:spPr bwMode="auto">
          <a:xfrm>
            <a:off x="668288" y="3264987"/>
            <a:ext cx="2956667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" y="-28454"/>
            <a:ext cx="9123428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35696" y="1353547"/>
            <a:ext cx="5516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Silvi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na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 la galli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na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 usa zapatos de bailari</a:t>
            </a:r>
            <a:r>
              <a:rPr lang="es-CL" sz="4000" dirty="0" smtClean="0">
                <a:solidFill>
                  <a:srgbClr val="FF0000"/>
                </a:solidFill>
                <a:latin typeface="Cooper Black" pitchFamily="18" charset="0"/>
              </a:rPr>
              <a:t>na</a:t>
            </a:r>
            <a:r>
              <a:rPr lang="es-CL" sz="4000" dirty="0" smtClean="0">
                <a:solidFill>
                  <a:srgbClr val="7030A0"/>
                </a:solidFill>
                <a:latin typeface="Cooper Black" pitchFamily="18" charset="0"/>
              </a:rPr>
              <a:t>.</a:t>
            </a:r>
            <a:endParaRPr lang="es-CL" sz="40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pic>
        <p:nvPicPr>
          <p:cNvPr id="4098" name="Picture 2" descr="Resultado de imagen para dibujo de gallina con zapa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/>
        </p:blipFill>
        <p:spPr bwMode="auto">
          <a:xfrm>
            <a:off x="2615952" y="2852936"/>
            <a:ext cx="393266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78</Words>
  <Application>Microsoft Office PowerPoint</Application>
  <PresentationFormat>Presentación en pantalla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Cooper Black</vt:lpstr>
      <vt:lpstr>TimesNewRomanPS-BoldItalicMT</vt:lpstr>
      <vt:lpstr>TimesNewRomanPS-BoldMT</vt:lpstr>
      <vt:lpstr>TimesNewRomanPSMT</vt:lpstr>
      <vt:lpstr>Trebuchet MS</vt:lpstr>
      <vt:lpstr>Wingdings 3</vt:lpstr>
      <vt:lpstr>Faceta</vt:lpstr>
      <vt:lpstr>               ESTIMADOS APODERADOS, JUNTO CON SALUDAR, COMO EQUIPO DEL PROGRAMA DE INTEGRACIÓN ESCOLAR DEL COLEGIO MARÍA MONTESSORI DE EDUCACIÓN PARVULARIA, QUEREMOS COMPARTIR CON USTEDES ACTIVIDADES PARA REALIZAR EN CASA Y PODER ESTIMULAR EL LENGUAJE EN TODOS SUS NIVELES.  •GUÍA DE ESTIMULACIÓN DEL LENGUAJE VERBAL Y NO VERBAL  Se recomienda realizar las actividades en conjunto con la familia y así continuar apoyando el proceso educativo de nuestros niños y niñas. Nivel: Kínder / Equipo( PIE) 2020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Mariluz Vergara Arce</dc:creator>
  <cp:lastModifiedBy>Usuario de Windows</cp:lastModifiedBy>
  <cp:revision>20</cp:revision>
  <dcterms:created xsi:type="dcterms:W3CDTF">2019-03-15T23:57:38Z</dcterms:created>
  <dcterms:modified xsi:type="dcterms:W3CDTF">2020-05-08T21:00:33Z</dcterms:modified>
</cp:coreProperties>
</file>