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3" r:id="rId14"/>
    <p:sldId id="268" r:id="rId15"/>
    <p:sldId id="269" r:id="rId16"/>
    <p:sldId id="270" r:id="rId17"/>
    <p:sldId id="271" r:id="rId18"/>
    <p:sldId id="272" r:id="rId19"/>
    <p:sldId id="278" r:id="rId20"/>
    <p:sldId id="279" r:id="rId21"/>
    <p:sldId id="280" r:id="rId22"/>
    <p:sldId id="275" r:id="rId23"/>
    <p:sldId id="276" r:id="rId24"/>
    <p:sldId id="277" r:id="rId25"/>
    <p:sldId id="274" r:id="rId26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C6FA7-4A4C-40DA-9D10-E64DA0066CCB}" type="datetimeFigureOut">
              <a:rPr lang="es-CL" smtClean="0"/>
              <a:t>07-05-2020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A63AA5-1967-4D39-9B82-9C9AE0C716D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31876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63AA5-1967-4D39-9B82-9C9AE0C716D0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94546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63AA5-1967-4D39-9B82-9C9AE0C716D0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09872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52B34-99E5-463B-A7A6-63A0360431B3}" type="datetime1">
              <a:rPr lang="es-CL" smtClean="0"/>
              <a:t>07-05-2020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EQUIPO PIE</a:t>
            </a: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86E55-B3C6-4256-9E50-A287F32217A2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8DB16-5F2F-4AB0-97F5-52BA1FA69AF2}" type="datetime1">
              <a:rPr lang="es-CL" smtClean="0"/>
              <a:t>07-05-2020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EQUIPO PIE</a:t>
            </a: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86E55-B3C6-4256-9E50-A287F32217A2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59845-39AE-47FA-8E2B-C0418328D31C}" type="datetime1">
              <a:rPr lang="es-CL" smtClean="0"/>
              <a:t>07-05-2020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EQUIPO PIE</a:t>
            </a: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86E55-B3C6-4256-9E50-A287F32217A2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0BDA5-6896-4D2D-907C-1C7F78E8EE84}" type="datetime1">
              <a:rPr lang="es-CL" smtClean="0"/>
              <a:t>07-05-2020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EQUIPO PIE</a:t>
            </a: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86E55-B3C6-4256-9E50-A287F32217A2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7AB89-87C0-4CE1-8CA9-8ABDB7C44F56}" type="datetime1">
              <a:rPr lang="es-CL" smtClean="0"/>
              <a:t>07-05-2020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EQUIPO PIE</a:t>
            </a: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86E55-B3C6-4256-9E50-A287F32217A2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50AA5-0720-4734-83B4-4EEA75B10C77}" type="datetime1">
              <a:rPr lang="es-CL" smtClean="0"/>
              <a:t>07-05-2020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EQUIPO PIE</a:t>
            </a:r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86E55-B3C6-4256-9E50-A287F32217A2}" type="slidenum">
              <a:rPr lang="es-CL" smtClean="0"/>
              <a:t>‹Nº›</a:t>
            </a:fld>
            <a:endParaRPr lang="es-C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6F83F-4D87-46DC-91CD-7575B783BEFF}" type="datetime1">
              <a:rPr lang="es-CL" smtClean="0"/>
              <a:t>07-05-2020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EQUIPO PIE</a:t>
            </a:r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86E55-B3C6-4256-9E50-A287F32217A2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5682-7E7D-4D9F-8F46-9D9518436159}" type="datetime1">
              <a:rPr lang="es-CL" smtClean="0"/>
              <a:t>07-05-2020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EQUIPO PIE</a:t>
            </a:r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86E55-B3C6-4256-9E50-A287F32217A2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BD3BD-EF43-49F3-AD18-0094A0A2E64D}" type="datetime1">
              <a:rPr lang="es-CL" smtClean="0"/>
              <a:t>07-05-2020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EQUIPO PIE</a:t>
            </a:r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86E55-B3C6-4256-9E50-A287F32217A2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52D9F-318A-4CD3-B9CB-62EA38F2DB32}" type="datetime1">
              <a:rPr lang="es-CL" smtClean="0"/>
              <a:t>07-05-2020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EQUIPO PIE</a:t>
            </a:r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286E55-B3C6-4256-9E50-A287F32217A2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E1510-2C63-400B-93F8-B7C65537BF2E}" type="datetime1">
              <a:rPr lang="es-CL" smtClean="0"/>
              <a:t>07-05-2020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EQUIPO PIE</a:t>
            </a:r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86E55-B3C6-4256-9E50-A287F32217A2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D5F76B7-66A2-467C-9D56-00ACAF08226B}" type="datetime1">
              <a:rPr lang="es-CL" smtClean="0"/>
              <a:t>07-05-2020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EQUIPO PIE</a:t>
            </a: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2286E55-B3C6-4256-9E50-A287F32217A2}" type="slidenum">
              <a:rPr lang="es-CL" smtClean="0"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251520" y="188640"/>
            <a:ext cx="2160240" cy="1296144"/>
          </a:xfrm>
          <a:prstGeom prst="rect">
            <a:avLst/>
          </a:prstGeom>
          <a:ln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" r="2956" b="7093"/>
          <a:stretch/>
        </p:blipFill>
        <p:spPr bwMode="auto">
          <a:xfrm>
            <a:off x="2483768" y="332656"/>
            <a:ext cx="6480720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555776" y="6285122"/>
            <a:ext cx="5686138" cy="274320"/>
          </a:xfrm>
        </p:spPr>
        <p:txBody>
          <a:bodyPr/>
          <a:lstStyle/>
          <a:p>
            <a:r>
              <a:rPr lang="es-CL" smtClean="0"/>
              <a:t>EQUIPO PIE</a:t>
            </a:r>
            <a:endParaRPr lang="es-CL" dirty="0"/>
          </a:p>
        </p:txBody>
      </p:sp>
      <p:sp>
        <p:nvSpPr>
          <p:cNvPr id="6" name="5 CuadroTexto"/>
          <p:cNvSpPr txBox="1"/>
          <p:nvPr/>
        </p:nvSpPr>
        <p:spPr>
          <a:xfrm>
            <a:off x="3779912" y="3163503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b="1" dirty="0" smtClean="0">
                <a:solidFill>
                  <a:srgbClr val="00B050"/>
                </a:solidFill>
              </a:rPr>
              <a:t>Equipo del Programa Integración Escolar </a:t>
            </a:r>
          </a:p>
          <a:p>
            <a:pPr algn="ctr"/>
            <a:r>
              <a:rPr lang="es-CL" sz="1600" b="1" dirty="0" smtClean="0">
                <a:solidFill>
                  <a:srgbClr val="00B050"/>
                </a:solidFill>
              </a:rPr>
              <a:t>«Colegio María Montessori»</a:t>
            </a:r>
          </a:p>
          <a:p>
            <a:pPr algn="ctr"/>
            <a:r>
              <a:rPr lang="es-CL" sz="1600" b="1" dirty="0" smtClean="0">
                <a:solidFill>
                  <a:srgbClr val="00B050"/>
                </a:solidFill>
              </a:rPr>
              <a:t>Educación Parvularia  </a:t>
            </a:r>
            <a:endParaRPr lang="es-CL" sz="1600" b="1" dirty="0">
              <a:solidFill>
                <a:srgbClr val="00B05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760923" y="4149080"/>
            <a:ext cx="36004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b="1" dirty="0" smtClean="0">
                <a:solidFill>
                  <a:srgbClr val="FFC000"/>
                </a:solidFill>
                <a:latin typeface="Arial Black" pitchFamily="34" charset="0"/>
              </a:rPr>
              <a:t>PROGRAMACIÓN SEMANAL DE ACTIVIDADES PARA TODOS LOS NIÑOS (AS) QUE ESTAN EN SUS CASAS SIENDO MUY VALIENTES Y FUERTES</a:t>
            </a:r>
            <a:r>
              <a:rPr lang="es-CL" sz="1400" b="1" dirty="0" smtClean="0">
                <a:solidFill>
                  <a:srgbClr val="FFC000"/>
                </a:solidFill>
                <a:latin typeface="Arial Black" pitchFamily="34" charset="0"/>
              </a:rPr>
              <a:t>.</a:t>
            </a:r>
          </a:p>
          <a:p>
            <a:pPr algn="ctr"/>
            <a:endParaRPr lang="es-CL" b="1" dirty="0" smtClean="0">
              <a:solidFill>
                <a:srgbClr val="0070C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44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La imagen puede contener: text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5" b="5078"/>
          <a:stretch/>
        </p:blipFill>
        <p:spPr bwMode="auto">
          <a:xfrm>
            <a:off x="338569" y="718089"/>
            <a:ext cx="8496944" cy="485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59832" y="6285122"/>
            <a:ext cx="5182082" cy="274320"/>
          </a:xfrm>
        </p:spPr>
        <p:txBody>
          <a:bodyPr/>
          <a:lstStyle/>
          <a:p>
            <a:r>
              <a:rPr lang="es-ES" smtClean="0"/>
              <a:t>EQUIPO PIE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653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La imagen puede contener: texto que dice &quot;MÁS Es un animal marino, es el más grande de todos. Es como un pez gigante. Le gusta cantar. Para respirar debe asomarse a la superticie. ¿Quién es? COM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69" b="5692"/>
          <a:stretch/>
        </p:blipFill>
        <p:spPr bwMode="auto">
          <a:xfrm>
            <a:off x="399538" y="980728"/>
            <a:ext cx="842093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915816" y="6285122"/>
            <a:ext cx="5326098" cy="274320"/>
          </a:xfrm>
        </p:spPr>
        <p:txBody>
          <a:bodyPr/>
          <a:lstStyle/>
          <a:p>
            <a:r>
              <a:rPr lang="es-ES" smtClean="0"/>
              <a:t>EQUIPO PIE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26076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La imagen puede contener: text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7" b="5227"/>
          <a:stretch/>
        </p:blipFill>
        <p:spPr bwMode="auto">
          <a:xfrm>
            <a:off x="251520" y="764704"/>
            <a:ext cx="8712968" cy="4854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59832" y="6285122"/>
            <a:ext cx="5182082" cy="274320"/>
          </a:xfrm>
        </p:spPr>
        <p:txBody>
          <a:bodyPr/>
          <a:lstStyle/>
          <a:p>
            <a:r>
              <a:rPr lang="es-ES" smtClean="0"/>
              <a:t>EQUIPO PIE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9247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3.bp.blogspot.com/-4o8jDh6Q4ss/V9QK0dxrzjI/AAAAAAAAURE/5SF2a4oDFVUhlFwp2MuZ4MEugU20quJJwCLcB/s640/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48680"/>
            <a:ext cx="55626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43808" y="6285122"/>
            <a:ext cx="5398106" cy="274320"/>
          </a:xfrm>
        </p:spPr>
        <p:txBody>
          <a:bodyPr/>
          <a:lstStyle/>
          <a:p>
            <a:r>
              <a:rPr lang="es-ES" smtClean="0"/>
              <a:t>EQUIPO PIE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16068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115616" y="116632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 smtClean="0">
                <a:solidFill>
                  <a:srgbClr val="FFC000"/>
                </a:solidFill>
                <a:latin typeface="Arial Black" pitchFamily="34" charset="0"/>
              </a:rPr>
              <a:t>PICTOGRAMAS</a:t>
            </a:r>
            <a:endParaRPr lang="es-CL" sz="2800" b="1" dirty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79512" y="666861"/>
            <a:ext cx="8824236" cy="548640"/>
          </a:xfrm>
        </p:spPr>
        <p:txBody>
          <a:bodyPr/>
          <a:lstStyle/>
          <a:p>
            <a:r>
              <a:rPr lang="es-CL" sz="16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Objetivo</a:t>
            </a:r>
            <a:r>
              <a:rPr lang="es-CL" sz="1600" dirty="0" smtClean="0"/>
              <a:t>: </a:t>
            </a:r>
            <a:r>
              <a:rPr lang="es-CL" sz="1600" b="1" dirty="0" smtClean="0"/>
              <a:t>Estimular el  desarrollo del lenguaje y comunicación, para formar oraciones. </a:t>
            </a:r>
            <a:endParaRPr lang="es-CL" sz="1600" b="1" dirty="0"/>
          </a:p>
        </p:txBody>
      </p:sp>
      <p:pic>
        <p:nvPicPr>
          <p:cNvPr id="13314" name="Picture 2" descr="No hay ninguna descripción de la foto disponible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6" t="25961" r="27122" b="11137"/>
          <a:stretch/>
        </p:blipFill>
        <p:spPr bwMode="auto">
          <a:xfrm>
            <a:off x="1153094" y="1889160"/>
            <a:ext cx="6336704" cy="210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No hay ninguna descripción de la foto disponible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1" t="26374" r="19369" b="12139"/>
          <a:stretch/>
        </p:blipFill>
        <p:spPr bwMode="auto">
          <a:xfrm>
            <a:off x="923195" y="3861048"/>
            <a:ext cx="7128792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863588" y="234888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1.- </a:t>
            </a:r>
            <a:endParaRPr lang="es-CL" dirty="0"/>
          </a:p>
        </p:txBody>
      </p:sp>
      <p:sp>
        <p:nvSpPr>
          <p:cNvPr id="8" name="7 CuadroTexto"/>
          <p:cNvSpPr txBox="1"/>
          <p:nvPr/>
        </p:nvSpPr>
        <p:spPr>
          <a:xfrm>
            <a:off x="539552" y="4096839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2.- </a:t>
            </a:r>
            <a:endParaRPr lang="es-CL" dirty="0"/>
          </a:p>
        </p:txBody>
      </p:sp>
      <p:sp>
        <p:nvSpPr>
          <p:cNvPr id="9" name="8 CuadroTexto"/>
          <p:cNvSpPr txBox="1"/>
          <p:nvPr/>
        </p:nvSpPr>
        <p:spPr>
          <a:xfrm>
            <a:off x="1009078" y="1268760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¡Vamos a jugar a leer los dibujos y así poder formar oraciones!</a:t>
            </a:r>
            <a:endParaRPr lang="es-CL" dirty="0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EQUIPO PIE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7980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La imagen puede contener: text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5" t="30222" r="19569" b="12585"/>
          <a:stretch/>
        </p:blipFill>
        <p:spPr bwMode="auto">
          <a:xfrm>
            <a:off x="853086" y="620688"/>
            <a:ext cx="7416824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La imagen puede contener: text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86" b="13574"/>
          <a:stretch/>
        </p:blipFill>
        <p:spPr bwMode="auto">
          <a:xfrm>
            <a:off x="467544" y="3284984"/>
            <a:ext cx="8208911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39552" y="90872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1.- </a:t>
            </a:r>
            <a:endParaRPr lang="es-CL" dirty="0"/>
          </a:p>
        </p:txBody>
      </p:sp>
      <p:sp>
        <p:nvSpPr>
          <p:cNvPr id="5" name="4 CuadroTexto"/>
          <p:cNvSpPr txBox="1"/>
          <p:nvPr/>
        </p:nvSpPr>
        <p:spPr>
          <a:xfrm>
            <a:off x="133006" y="371703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2.- </a:t>
            </a:r>
            <a:endParaRPr lang="es-C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987824" y="6285122"/>
            <a:ext cx="5254090" cy="274320"/>
          </a:xfrm>
        </p:spPr>
        <p:txBody>
          <a:bodyPr/>
          <a:lstStyle/>
          <a:p>
            <a:r>
              <a:rPr lang="es-ES" smtClean="0"/>
              <a:t>EQUIPO PIE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6398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No hay ninguna descripción de la foto disponible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88" t="29551" r="21252" b="12900"/>
          <a:stretch/>
        </p:blipFill>
        <p:spPr bwMode="auto">
          <a:xfrm>
            <a:off x="1331640" y="548680"/>
            <a:ext cx="6416924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No hay ninguna descripción de la foto disponible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1" t="31021" r="6671" b="12930"/>
          <a:stretch/>
        </p:blipFill>
        <p:spPr bwMode="auto">
          <a:xfrm>
            <a:off x="539552" y="3573016"/>
            <a:ext cx="8128043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39552" y="83671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1.- </a:t>
            </a:r>
            <a:endParaRPr lang="es-CL" dirty="0"/>
          </a:p>
        </p:txBody>
      </p:sp>
      <p:sp>
        <p:nvSpPr>
          <p:cNvPr id="5" name="4 CuadroTexto"/>
          <p:cNvSpPr txBox="1"/>
          <p:nvPr/>
        </p:nvSpPr>
        <p:spPr>
          <a:xfrm>
            <a:off x="107504" y="386104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2.- </a:t>
            </a:r>
            <a:endParaRPr lang="es-C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771800" y="6285122"/>
            <a:ext cx="5470114" cy="274320"/>
          </a:xfrm>
        </p:spPr>
        <p:txBody>
          <a:bodyPr/>
          <a:lstStyle/>
          <a:p>
            <a:r>
              <a:rPr lang="es-ES" smtClean="0"/>
              <a:t>EQUIPO PIE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4339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No hay ninguna descripción de la foto disponible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5" t="29497" r="21486" b="14520"/>
          <a:stretch/>
        </p:blipFill>
        <p:spPr bwMode="auto">
          <a:xfrm>
            <a:off x="1109570" y="3212976"/>
            <a:ext cx="7416824" cy="245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No hay ninguna descripción de la foto disponible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0" t="31000" r="32503" b="14417"/>
          <a:stretch/>
        </p:blipFill>
        <p:spPr bwMode="auto">
          <a:xfrm>
            <a:off x="1475656" y="369651"/>
            <a:ext cx="6048672" cy="2169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971600" y="764561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1.- </a:t>
            </a:r>
            <a:endParaRPr lang="es-CL" dirty="0"/>
          </a:p>
        </p:txBody>
      </p:sp>
      <p:sp>
        <p:nvSpPr>
          <p:cNvPr id="5" name="4 CuadroTexto"/>
          <p:cNvSpPr txBox="1"/>
          <p:nvPr/>
        </p:nvSpPr>
        <p:spPr>
          <a:xfrm>
            <a:off x="467544" y="3501008"/>
            <a:ext cx="642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2.- </a:t>
            </a:r>
            <a:endParaRPr lang="es-C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43808" y="6285122"/>
            <a:ext cx="5398106" cy="274320"/>
          </a:xfrm>
        </p:spPr>
        <p:txBody>
          <a:bodyPr/>
          <a:lstStyle/>
          <a:p>
            <a:r>
              <a:rPr lang="es-ES" smtClean="0"/>
              <a:t>EQUIPO PIE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2937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4.bp.blogspot.com/-RaSjy-7xRFk/V9QK1FVZdfI/AAAAAAAAURU/rvTSD1CaYtoxRtsZ6WAFREIv0_b2iqiKgCLcB/s640/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76672"/>
            <a:ext cx="5791200" cy="557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43808" y="6309320"/>
            <a:ext cx="5616624" cy="274320"/>
          </a:xfrm>
        </p:spPr>
        <p:txBody>
          <a:bodyPr/>
          <a:lstStyle/>
          <a:p>
            <a:r>
              <a:rPr lang="es-ES" smtClean="0"/>
              <a:t>EQUIPO PIE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90154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EQUIPO PIE</a:t>
            </a:r>
            <a:endParaRPr lang="es-CL"/>
          </a:p>
        </p:txBody>
      </p:sp>
      <p:pic>
        <p:nvPicPr>
          <p:cNvPr id="20482" name="Picture 2" descr="Estas actividades son ideales para practicar las rimas. Encontrars 20 ejercicios en los que tus alumnos recortarn y pegarn las palabras que riman. Espero que sus alumnos disfruten de estas actividades y les sean de gran utilidad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29000"/>
            <a:ext cx="3775093" cy="283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2123728" y="260648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dirty="0" smtClean="0">
                <a:solidFill>
                  <a:srgbClr val="FFC000"/>
                </a:solidFill>
                <a:latin typeface="Arial Black" pitchFamily="34" charset="0"/>
              </a:rPr>
              <a:t>LAS RIMAS </a:t>
            </a:r>
            <a:endParaRPr lang="es-CL" sz="2800" dirty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95536" y="980728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Objetivo: </a:t>
            </a:r>
            <a:r>
              <a:rPr lang="es-CL" b="1" dirty="0"/>
              <a:t>M</a:t>
            </a:r>
            <a:r>
              <a:rPr lang="es-CL" b="1" dirty="0" smtClean="0"/>
              <a:t>ejorar el lenguaje, tanto expresivo como comprensivo, aprender como los sonidos se combinan para formar palabras.</a:t>
            </a:r>
            <a:endParaRPr lang="es-CL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539552" y="1916832"/>
            <a:ext cx="81369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Estimados Apoderados: para poder jugar con las rimas, se requiere </a:t>
            </a:r>
            <a:r>
              <a:rPr lang="es-CL" dirty="0" smtClean="0"/>
              <a:t>utilizar </a:t>
            </a:r>
            <a:r>
              <a:rPr lang="es-CL" dirty="0" smtClean="0"/>
              <a:t>el computador</a:t>
            </a:r>
            <a:r>
              <a:rPr lang="es-CL" dirty="0" smtClean="0"/>
              <a:t>; ya que en el celular solo se puede ver y no jugar.</a:t>
            </a:r>
          </a:p>
          <a:p>
            <a:endParaRPr lang="es-CL" dirty="0"/>
          </a:p>
          <a:p>
            <a:r>
              <a:rPr lang="es-CL" dirty="0" smtClean="0"/>
              <a:t>PD: Se adjunta el archivo de rimas.</a:t>
            </a:r>
          </a:p>
          <a:p>
            <a:pPr algn="ctr"/>
            <a:r>
              <a:rPr lang="es-CL" dirty="0" smtClean="0"/>
              <a:t>Atentamente Equipo PIE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0947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100628"/>
            <a:ext cx="8424936" cy="3579849"/>
          </a:xfrm>
        </p:spPr>
        <p:txBody>
          <a:bodyPr/>
          <a:lstStyle/>
          <a:p>
            <a:pPr algn="just"/>
            <a:r>
              <a:rPr lang="es-CL" b="0" dirty="0" smtClean="0"/>
              <a:t>Esperando que se encuentren todos muy bien en casa, a continuación les comentamos  los</a:t>
            </a:r>
          </a:p>
          <a:p>
            <a:pPr algn="just"/>
            <a:r>
              <a:rPr lang="es-CL" b="0" dirty="0" smtClean="0"/>
              <a:t>contenidos  a trabajar durante la semana: </a:t>
            </a:r>
          </a:p>
          <a:p>
            <a:pPr algn="just"/>
            <a:r>
              <a:rPr lang="es-CL" dirty="0" smtClean="0"/>
              <a:t>1.- </a:t>
            </a:r>
            <a:r>
              <a:rPr lang="es-CL" b="0" dirty="0" smtClean="0"/>
              <a:t>Vocabulario comprensivo y expresivo.</a:t>
            </a:r>
          </a:p>
          <a:p>
            <a:pPr algn="just"/>
            <a:r>
              <a:rPr lang="es-CL" dirty="0" smtClean="0"/>
              <a:t>2.- </a:t>
            </a:r>
            <a:r>
              <a:rPr lang="es-CL" b="0" dirty="0" smtClean="0"/>
              <a:t>Desarrollo del lenguaje y comunicación para formar oraciones </a:t>
            </a:r>
          </a:p>
          <a:p>
            <a:pPr algn="just"/>
            <a:r>
              <a:rPr lang="es-CL" dirty="0" smtClean="0"/>
              <a:t>3.- </a:t>
            </a:r>
            <a:r>
              <a:rPr lang="es-CL" b="0" dirty="0" smtClean="0"/>
              <a:t>Rimas</a:t>
            </a:r>
          </a:p>
          <a:p>
            <a:pPr algn="just"/>
            <a:r>
              <a:rPr lang="es-CL" dirty="0" smtClean="0"/>
              <a:t>4.- </a:t>
            </a:r>
            <a:r>
              <a:rPr lang="es-CL" b="0" dirty="0" smtClean="0"/>
              <a:t>Comprensión de texto  «El cuento «</a:t>
            </a:r>
          </a:p>
          <a:p>
            <a:r>
              <a:rPr lang="es-ES" b="0" dirty="0" smtClean="0"/>
              <a:t>Recuerden </a:t>
            </a:r>
            <a:r>
              <a:rPr lang="es-ES" b="0" dirty="0"/>
              <a:t>antes de comenzar </a:t>
            </a:r>
            <a:r>
              <a:rPr lang="es-ES" b="0" dirty="0" smtClean="0"/>
              <a:t>las  </a:t>
            </a:r>
            <a:r>
              <a:rPr lang="es-ES" b="0" dirty="0"/>
              <a:t>actividades </a:t>
            </a:r>
            <a:r>
              <a:rPr lang="es-ES" b="0" dirty="0" smtClean="0"/>
              <a:t>deben </a:t>
            </a:r>
            <a:r>
              <a:rPr lang="es-ES" b="0" dirty="0"/>
              <a:t>leer atentamente las instrucciones </a:t>
            </a:r>
            <a:r>
              <a:rPr lang="es-ES" b="0" dirty="0" smtClean="0"/>
              <a:t>para</a:t>
            </a:r>
          </a:p>
          <a:p>
            <a:r>
              <a:rPr lang="es-ES" b="0" dirty="0" smtClean="0"/>
              <a:t>desarrollarlas.</a:t>
            </a:r>
          </a:p>
          <a:p>
            <a:pPr algn="ctr"/>
            <a:r>
              <a:rPr lang="es-ES" dirty="0" smtClean="0"/>
              <a:t>Nos despedimos cariñosamente, Equipo PIE</a:t>
            </a:r>
            <a:endParaRPr lang="es-CL" dirty="0"/>
          </a:p>
        </p:txBody>
      </p:sp>
      <p:sp>
        <p:nvSpPr>
          <p:cNvPr id="4" name="3 CuadroTexto"/>
          <p:cNvSpPr txBox="1"/>
          <p:nvPr/>
        </p:nvSpPr>
        <p:spPr>
          <a:xfrm>
            <a:off x="899592" y="315116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 smtClean="0">
                <a:solidFill>
                  <a:srgbClr val="FFC000"/>
                </a:solidFill>
                <a:latin typeface="Arial Rounded MT Bold" pitchFamily="34" charset="0"/>
              </a:rPr>
              <a:t>Estimadas Familias:</a:t>
            </a:r>
            <a:endParaRPr lang="es-CL" sz="3600" b="1" dirty="0">
              <a:solidFill>
                <a:srgbClr val="FFC000"/>
              </a:solidFill>
              <a:latin typeface="Arial Rounded MT Bold" pitchFamily="34" charset="0"/>
            </a:endParaRPr>
          </a:p>
        </p:txBody>
      </p:sp>
      <p:pic>
        <p:nvPicPr>
          <p:cNvPr id="2050" name="Picture 2" descr="https://1.bp.blogspot.com/-HKMaxK3UZCE/V9QK0ili3sI/AAAAAAAAURI/N9Z-SXtnLIMREz6C2ybQ_Gfle22USQOLACLcB/s640/1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149080"/>
            <a:ext cx="288032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347864" y="6554480"/>
            <a:ext cx="5614130" cy="274320"/>
          </a:xfrm>
        </p:spPr>
        <p:txBody>
          <a:bodyPr/>
          <a:lstStyle/>
          <a:p>
            <a:r>
              <a:rPr lang="es-CL" smtClean="0"/>
              <a:t>EQUIPO PIE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80478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EQUIPO PIE</a:t>
            </a:r>
            <a:endParaRPr lang="es-CL"/>
          </a:p>
        </p:txBody>
      </p:sp>
      <p:pic>
        <p:nvPicPr>
          <p:cNvPr id="21506" name="Picture 2" descr="https://4.bp.blogspot.com/-QzRAaLDK0oc/V9bEDxbUV3I/AAAAAAAAUeg/psQfeh5p__kkzH3AWNIiFaaM1Usr2HpvQCLcB/s640/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76672"/>
            <a:ext cx="6096000" cy="559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15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EQUIPO PIE</a:t>
            </a:r>
            <a:endParaRPr lang="es-CL"/>
          </a:p>
        </p:txBody>
      </p:sp>
      <p:sp>
        <p:nvSpPr>
          <p:cNvPr id="5" name="4 Rectángulo"/>
          <p:cNvSpPr/>
          <p:nvPr/>
        </p:nvSpPr>
        <p:spPr>
          <a:xfrm>
            <a:off x="539551" y="215062"/>
            <a:ext cx="83451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CL" sz="2800" b="0" dirty="0" smtClean="0">
                <a:solidFill>
                  <a:srgbClr val="FFC000"/>
                </a:solidFill>
                <a:latin typeface="Arial Black" pitchFamily="34" charset="0"/>
              </a:rPr>
              <a:t>COMPRENSIÓN DE TEXTO  «EL CUENTO»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470171" y="738282"/>
            <a:ext cx="8705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Objetivo: </a:t>
            </a:r>
            <a:r>
              <a:rPr lang="es-CL" b="1" dirty="0" smtClean="0"/>
              <a:t>Desarrollar habilidades de lenguaje , capacidad de escuchar y responder a preguntas.</a:t>
            </a:r>
            <a:endParaRPr lang="es-CL" b="1" dirty="0"/>
          </a:p>
        </p:txBody>
      </p:sp>
      <p:pic>
        <p:nvPicPr>
          <p:cNvPr id="22530" name="Picture 2" descr="Comprensión lectora – Niños de 5 años | Maestra de Inicia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9" t="14924" r="4553" b="10978"/>
          <a:stretch/>
        </p:blipFill>
        <p:spPr bwMode="auto">
          <a:xfrm>
            <a:off x="2123728" y="1772817"/>
            <a:ext cx="5112568" cy="499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338753" y="1384613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1.- Escucha el cuento y responde a las preguntas verbalmente o indicando la respuesta con tú dedito.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2838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339752" y="6285122"/>
            <a:ext cx="5902162" cy="274320"/>
          </a:xfrm>
        </p:spPr>
        <p:txBody>
          <a:bodyPr/>
          <a:lstStyle/>
          <a:p>
            <a:r>
              <a:rPr lang="es-ES" smtClean="0"/>
              <a:t>EQUIPO PIE</a:t>
            </a:r>
            <a:endParaRPr lang="es-CL" dirty="0"/>
          </a:p>
        </p:txBody>
      </p:sp>
      <p:pic>
        <p:nvPicPr>
          <p:cNvPr id="5" name="Picture 2" descr="Comprensión lectora – Niños de 5 años | Maestra de Inicia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9" t="14924" r="4553" b="39017"/>
          <a:stretch/>
        </p:blipFill>
        <p:spPr bwMode="auto">
          <a:xfrm>
            <a:off x="2375756" y="116632"/>
            <a:ext cx="4248472" cy="302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369683" y="3284984"/>
            <a:ext cx="84506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>
                <a:solidFill>
                  <a:srgbClr val="FFC000"/>
                </a:solidFill>
              </a:rPr>
              <a:t>1.- ¿Qué  hay en la granja?                                                2.- ¿De qué color es la vaca?</a:t>
            </a:r>
          </a:p>
          <a:p>
            <a:endParaRPr lang="es-CL" dirty="0"/>
          </a:p>
          <a:p>
            <a:endParaRPr lang="es-CL" dirty="0" smtClean="0"/>
          </a:p>
          <a:p>
            <a:endParaRPr lang="es-CL" dirty="0"/>
          </a:p>
          <a:p>
            <a:endParaRPr lang="es-CL" dirty="0" smtClean="0"/>
          </a:p>
          <a:p>
            <a:endParaRPr lang="es-CL" dirty="0" smtClean="0"/>
          </a:p>
          <a:p>
            <a:endParaRPr lang="es-CL" dirty="0"/>
          </a:p>
          <a:p>
            <a:r>
              <a:rPr lang="es-CL" b="1" dirty="0" smtClean="0"/>
              <a:t>                                                </a:t>
            </a:r>
            <a:r>
              <a:rPr lang="es-CL" b="1" dirty="0" smtClean="0">
                <a:solidFill>
                  <a:srgbClr val="FFC000"/>
                </a:solidFill>
              </a:rPr>
              <a:t>3.- ¿Qué come?</a:t>
            </a:r>
          </a:p>
          <a:p>
            <a:endParaRPr lang="es-CL" b="1" dirty="0"/>
          </a:p>
          <a:p>
            <a:endParaRPr lang="es-CL" dirty="0"/>
          </a:p>
        </p:txBody>
      </p:sp>
      <p:pic>
        <p:nvPicPr>
          <p:cNvPr id="23554" name="Picture 2" descr="Clipart de Animales de la Selva Bebés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89040"/>
            <a:ext cx="1239666" cy="137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Rayito de Colores: ¿Qué hacen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948627"/>
            <a:ext cx="1296144" cy="121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 descr="Cute farm animal coloring sheets this would be great when we are doing the shape ova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580" y="3977135"/>
            <a:ext cx="1718931" cy="1187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9 Imagen" descr="Animals Coloring Pages - Coloringpages1001.com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01930" y="3678453"/>
            <a:ext cx="1187843" cy="1728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10 Imagen" descr=" 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63" b="18976"/>
          <a:stretch/>
        </p:blipFill>
        <p:spPr bwMode="auto">
          <a:xfrm>
            <a:off x="1547664" y="5769034"/>
            <a:ext cx="2462149" cy="8659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560" name="Picture 8" descr="Animales bebe imagenes para imprimir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07"/>
          <a:stretch/>
        </p:blipFill>
        <p:spPr bwMode="auto">
          <a:xfrm>
            <a:off x="4499992" y="5603617"/>
            <a:ext cx="1296144" cy="1087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66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31840" y="6285122"/>
            <a:ext cx="5110074" cy="274320"/>
          </a:xfrm>
        </p:spPr>
        <p:txBody>
          <a:bodyPr/>
          <a:lstStyle/>
          <a:p>
            <a:r>
              <a:rPr lang="es-ES" smtClean="0"/>
              <a:t>EQUIPO PIE</a:t>
            </a:r>
            <a:endParaRPr lang="es-CL" dirty="0"/>
          </a:p>
        </p:txBody>
      </p:sp>
      <p:pic>
        <p:nvPicPr>
          <p:cNvPr id="24578" name="Picture 2" descr="Comprensión lectora – Niños de 5 años | Maestra de Inicia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6" t="13966" r="3290" b="9833"/>
          <a:stretch/>
        </p:blipFill>
        <p:spPr bwMode="auto">
          <a:xfrm>
            <a:off x="1763688" y="332656"/>
            <a:ext cx="5636231" cy="6398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32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915816" y="6285122"/>
            <a:ext cx="5326098" cy="274320"/>
          </a:xfrm>
        </p:spPr>
        <p:txBody>
          <a:bodyPr/>
          <a:lstStyle/>
          <a:p>
            <a:r>
              <a:rPr lang="es-ES" smtClean="0"/>
              <a:t>EQUIPO PIE</a:t>
            </a:r>
            <a:endParaRPr lang="es-CL"/>
          </a:p>
        </p:txBody>
      </p:sp>
      <p:pic>
        <p:nvPicPr>
          <p:cNvPr id="5" name="Picture 2" descr="Comprensión lectora – Niños de 5 años | Maestra de Inicia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0" t="13966" r="4746" b="39948"/>
          <a:stretch/>
        </p:blipFill>
        <p:spPr bwMode="auto">
          <a:xfrm>
            <a:off x="2267744" y="44625"/>
            <a:ext cx="4566769" cy="325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323528" y="3407274"/>
            <a:ext cx="85689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>
                <a:solidFill>
                  <a:schemeClr val="accent2"/>
                </a:solidFill>
                <a:latin typeface="Arial Black" pitchFamily="34" charset="0"/>
              </a:rPr>
              <a:t>1.- ¿Qué animal es Tomás?                      2.- ¿Qué le gusta hacer? </a:t>
            </a:r>
          </a:p>
          <a:p>
            <a:endParaRPr lang="es-CL" dirty="0"/>
          </a:p>
          <a:p>
            <a:endParaRPr lang="es-CL" dirty="0" smtClean="0"/>
          </a:p>
          <a:p>
            <a:endParaRPr lang="es-CL" dirty="0"/>
          </a:p>
          <a:p>
            <a:endParaRPr lang="es-CL" dirty="0" smtClean="0"/>
          </a:p>
          <a:p>
            <a:endParaRPr lang="es-CL" dirty="0"/>
          </a:p>
          <a:p>
            <a:r>
              <a:rPr lang="es-CL" dirty="0" smtClean="0"/>
              <a:t>                                   </a:t>
            </a:r>
            <a:r>
              <a:rPr lang="es-CL" b="1" dirty="0" smtClean="0">
                <a:solidFill>
                  <a:schemeClr val="accent2"/>
                </a:solidFill>
                <a:latin typeface="Arial Black" pitchFamily="34" charset="0"/>
              </a:rPr>
              <a:t>3.- ¿ Qué puede hacer Tomás? </a:t>
            </a:r>
            <a:endParaRPr lang="es-CL" b="1" dirty="0">
              <a:solidFill>
                <a:schemeClr val="accent2"/>
              </a:solidFill>
              <a:latin typeface="Arial Black" pitchFamily="34" charset="0"/>
            </a:endParaRPr>
          </a:p>
        </p:txBody>
      </p:sp>
      <p:pic>
        <p:nvPicPr>
          <p:cNvPr id="7" name="6 Imagen" descr="La Granja, dibujos para colorear | Escuela en la nube | Recursos para Infantil y Primari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789040"/>
            <a:ext cx="1728192" cy="1110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7 Imagen" descr="Acción adorable de dibujos animados gato adorable jugando hilado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8" t="10277" r="6324" b="5523"/>
          <a:stretch/>
        </p:blipFill>
        <p:spPr bwMode="auto">
          <a:xfrm>
            <a:off x="5220072" y="3768960"/>
            <a:ext cx="1355085" cy="11308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8 Imagen" descr="Pegatina para interruptores gatito dormido - TenVinilo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921" y="3768960"/>
            <a:ext cx="1224136" cy="1418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9 Imagen" descr="CAT 03 KH0373 01 - Tabby Kitten Jumping From Wooden Post To Hay ...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1" t="9643" r="30136" b="20373"/>
          <a:stretch/>
        </p:blipFill>
        <p:spPr bwMode="auto">
          <a:xfrm>
            <a:off x="2339752" y="5438599"/>
            <a:ext cx="1853173" cy="11817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10 Imagen" descr="gatos caminando a la par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9" t="23089" r="9646"/>
          <a:stretch/>
        </p:blipFill>
        <p:spPr bwMode="auto">
          <a:xfrm>
            <a:off x="4716016" y="5413081"/>
            <a:ext cx="1296144" cy="12072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6537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915816" y="6285122"/>
            <a:ext cx="5326098" cy="274320"/>
          </a:xfrm>
        </p:spPr>
        <p:txBody>
          <a:bodyPr/>
          <a:lstStyle/>
          <a:p>
            <a:r>
              <a:rPr lang="es-ES" smtClean="0"/>
              <a:t>EQUIPO PIE</a:t>
            </a:r>
            <a:endParaRPr lang="es-CL" dirty="0"/>
          </a:p>
        </p:txBody>
      </p:sp>
      <p:pic>
        <p:nvPicPr>
          <p:cNvPr id="19458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3261857" cy="309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Gran familia usando una máscara quirúrgi... | Premium Vector #Freepik #vector #familia #medico #casa #masca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009245"/>
            <a:ext cx="536257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2411760" y="258649"/>
            <a:ext cx="5256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6000" b="1" dirty="0">
                <a:solidFill>
                  <a:srgbClr val="FFC000"/>
                </a:solidFill>
                <a:latin typeface="Gabriola" pitchFamily="82" charset="0"/>
              </a:rPr>
              <a:t>¡</a:t>
            </a:r>
            <a:r>
              <a:rPr lang="es-CL" sz="6000" b="1" dirty="0" smtClean="0">
                <a:solidFill>
                  <a:srgbClr val="FFC000"/>
                </a:solidFill>
                <a:latin typeface="Gabriola" pitchFamily="82" charset="0"/>
              </a:rPr>
              <a:t>Lo hiciste muy bien! </a:t>
            </a:r>
            <a:endParaRPr lang="es-CL" sz="6000" b="1" dirty="0">
              <a:solidFill>
                <a:srgbClr val="FFC000"/>
              </a:solidFill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6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3138" y="588750"/>
            <a:ext cx="8824236" cy="548640"/>
          </a:xfrm>
        </p:spPr>
        <p:txBody>
          <a:bodyPr/>
          <a:lstStyle/>
          <a:p>
            <a:r>
              <a:rPr lang="es-CL" sz="16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Objetivo</a:t>
            </a:r>
            <a:r>
              <a:rPr lang="es-CL" sz="1600" dirty="0" smtClean="0"/>
              <a:t>: Incrementar el  vocabulario comprensivo y expresivo de animales del mar.</a:t>
            </a:r>
            <a:endParaRPr lang="es-CL" sz="1600" dirty="0"/>
          </a:p>
        </p:txBody>
      </p:sp>
      <p:sp>
        <p:nvSpPr>
          <p:cNvPr id="4" name="3 CuadroTexto"/>
          <p:cNvSpPr txBox="1"/>
          <p:nvPr/>
        </p:nvSpPr>
        <p:spPr>
          <a:xfrm>
            <a:off x="213236" y="1052736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Historia: Martín es un niño que baja a las profundidades del mar a bucear. </a:t>
            </a:r>
            <a:endParaRPr lang="es-ES" sz="2000" b="1" dirty="0" smtClean="0"/>
          </a:p>
          <a:p>
            <a:r>
              <a:rPr lang="es-ES" sz="2000" b="1" dirty="0" smtClean="0"/>
              <a:t>Pide </a:t>
            </a:r>
            <a:r>
              <a:rPr lang="es-ES" sz="2000" b="1" dirty="0"/>
              <a:t>la ayuda de los niños(as) para reconocer los animales del mar</a:t>
            </a:r>
            <a:r>
              <a:rPr lang="es-ES" sz="2000" dirty="0"/>
              <a:t>.</a:t>
            </a:r>
            <a:endParaRPr lang="es-CL" sz="2000" dirty="0"/>
          </a:p>
        </p:txBody>
      </p:sp>
      <p:sp>
        <p:nvSpPr>
          <p:cNvPr id="5" name="4 CuadroTexto"/>
          <p:cNvSpPr txBox="1"/>
          <p:nvPr/>
        </p:nvSpPr>
        <p:spPr>
          <a:xfrm>
            <a:off x="1187624" y="188640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dirty="0" smtClean="0">
                <a:solidFill>
                  <a:srgbClr val="FFC000"/>
                </a:solidFill>
                <a:latin typeface="Arial Black" pitchFamily="34" charset="0"/>
              </a:rPr>
              <a:t>VIAJE AL FONDO DEL MAR</a:t>
            </a:r>
            <a:endParaRPr lang="es-CL" sz="2000" dirty="0">
              <a:solidFill>
                <a:srgbClr val="FFC000"/>
              </a:solidFill>
              <a:latin typeface="Arial Black" pitchFamily="34" charset="0"/>
            </a:endParaRPr>
          </a:p>
        </p:txBody>
      </p:sp>
      <p:pic>
        <p:nvPicPr>
          <p:cNvPr id="3074" name="Picture 2" descr="La imagen puede contener: text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34"/>
          <a:stretch/>
        </p:blipFill>
        <p:spPr bwMode="auto">
          <a:xfrm>
            <a:off x="197928" y="1844824"/>
            <a:ext cx="5166160" cy="25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La imagen puede contener: text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91"/>
          <a:stretch/>
        </p:blipFill>
        <p:spPr bwMode="auto">
          <a:xfrm>
            <a:off x="4034888" y="4149080"/>
            <a:ext cx="4900155" cy="257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0" y="6575835"/>
            <a:ext cx="5182082" cy="274320"/>
          </a:xfrm>
        </p:spPr>
        <p:txBody>
          <a:bodyPr/>
          <a:lstStyle/>
          <a:p>
            <a:r>
              <a:rPr lang="es-ES" smtClean="0"/>
              <a:t>EQUIPO PIE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25081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La imagen puede contener: text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7" b="5657"/>
          <a:stretch/>
        </p:blipFill>
        <p:spPr bwMode="auto">
          <a:xfrm>
            <a:off x="323528" y="729574"/>
            <a:ext cx="8568952" cy="5147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915816" y="6285122"/>
            <a:ext cx="5326098" cy="274320"/>
          </a:xfrm>
        </p:spPr>
        <p:txBody>
          <a:bodyPr/>
          <a:lstStyle/>
          <a:p>
            <a:r>
              <a:rPr lang="es-CL" smtClean="0"/>
              <a:t>EQUIPO PIE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25298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a imagen puede contener: text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0" b="4800"/>
          <a:stretch/>
        </p:blipFill>
        <p:spPr bwMode="auto">
          <a:xfrm>
            <a:off x="292296" y="620688"/>
            <a:ext cx="8600184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43808" y="6285122"/>
            <a:ext cx="5398106" cy="274320"/>
          </a:xfrm>
        </p:spPr>
        <p:txBody>
          <a:bodyPr/>
          <a:lstStyle/>
          <a:p>
            <a:r>
              <a:rPr lang="es-CL" smtClean="0"/>
              <a:t>EQUIPO PIE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3408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La imagen puede contener: text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3" b="5948"/>
          <a:stretch/>
        </p:blipFill>
        <p:spPr bwMode="auto">
          <a:xfrm>
            <a:off x="251520" y="980728"/>
            <a:ext cx="8712968" cy="476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987824" y="6285122"/>
            <a:ext cx="5254090" cy="274320"/>
          </a:xfrm>
        </p:spPr>
        <p:txBody>
          <a:bodyPr/>
          <a:lstStyle/>
          <a:p>
            <a:r>
              <a:rPr lang="es-ES" smtClean="0"/>
              <a:t>EQUIPO PIE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46928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La imagen puede contener: text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5" b="5711"/>
          <a:stretch/>
        </p:blipFill>
        <p:spPr bwMode="auto">
          <a:xfrm>
            <a:off x="395536" y="692696"/>
            <a:ext cx="835292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915816" y="6309320"/>
            <a:ext cx="5372472" cy="274320"/>
          </a:xfrm>
        </p:spPr>
        <p:txBody>
          <a:bodyPr/>
          <a:lstStyle/>
          <a:p>
            <a:r>
              <a:rPr lang="es-ES" smtClean="0"/>
              <a:t>EQUIPO PIE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1521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La imagen puede contener: text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41" b="5558"/>
          <a:stretch/>
        </p:blipFill>
        <p:spPr bwMode="auto">
          <a:xfrm>
            <a:off x="395536" y="705039"/>
            <a:ext cx="8496944" cy="488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987824" y="6285122"/>
            <a:ext cx="5254090" cy="274320"/>
          </a:xfrm>
        </p:spPr>
        <p:txBody>
          <a:bodyPr/>
          <a:lstStyle/>
          <a:p>
            <a:r>
              <a:rPr lang="es-ES" smtClean="0"/>
              <a:t>EQUIPO PIE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478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La imagen puede contener: text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1" b="5550"/>
          <a:stretch/>
        </p:blipFill>
        <p:spPr bwMode="auto">
          <a:xfrm>
            <a:off x="339186" y="980728"/>
            <a:ext cx="8658230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43808" y="6285122"/>
            <a:ext cx="5398106" cy="274320"/>
          </a:xfrm>
        </p:spPr>
        <p:txBody>
          <a:bodyPr/>
          <a:lstStyle/>
          <a:p>
            <a:r>
              <a:rPr lang="es-ES" smtClean="0"/>
              <a:t>EQUIPO PIE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8981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ngulos">
  <a:themeElements>
    <a:clrScheme name="Á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Á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Á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553</TotalTime>
  <Words>415</Words>
  <Application>Microsoft Office PowerPoint</Application>
  <PresentationFormat>Presentación en pantalla (4:3)</PresentationFormat>
  <Paragraphs>81</Paragraphs>
  <Slides>25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Ángulos</vt:lpstr>
      <vt:lpstr>Presentación de PowerPoint</vt:lpstr>
      <vt:lpstr>Presentación de PowerPoint</vt:lpstr>
      <vt:lpstr>Objetivo: Incrementar el  vocabulario comprensivo y expresivo de animales del mar.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Objetivo: Estimular el  desarrollo del lenguaje y comunicación, para formar oraciones.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KAREN</dc:creator>
  <cp:lastModifiedBy>KAREN</cp:lastModifiedBy>
  <cp:revision>29</cp:revision>
  <dcterms:created xsi:type="dcterms:W3CDTF">2020-05-06T18:30:33Z</dcterms:created>
  <dcterms:modified xsi:type="dcterms:W3CDTF">2020-05-07T23:44:17Z</dcterms:modified>
</cp:coreProperties>
</file>