
<file path=[Content_Types].xml><?xml version="1.0" encoding="utf-8"?>
<Types xmlns="http://schemas.openxmlformats.org/package/2006/content-types">
  <Default Extension="jpeg" ContentType="image/jpeg"/>
  <Default Extension="tiff" ContentType="image/tif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7"/>
  </p:notesMasterIdLst>
  <p:sldIdLst>
    <p:sldId id="362" r:id="rId3"/>
    <p:sldId id="363" r:id="rId4"/>
    <p:sldId id="364" r:id="rId5"/>
    <p:sldId id="365" r:id="rId6"/>
    <p:sldId id="366" r:id="rId7"/>
    <p:sldId id="367" r:id="rId8"/>
    <p:sldId id="368" r:id="rId9"/>
    <p:sldId id="369" r:id="rId10"/>
    <p:sldId id="370" r:id="rId11"/>
    <p:sldId id="371" r:id="rId12"/>
    <p:sldId id="372" r:id="rId13"/>
    <p:sldId id="373" r:id="rId14"/>
    <p:sldId id="374" r:id="rId15"/>
    <p:sldId id="375" r:id="rId16"/>
    <p:sldId id="376" r:id="rId17"/>
    <p:sldId id="377" r:id="rId18"/>
    <p:sldId id="378" r:id="rId19"/>
    <p:sldId id="379" r:id="rId20"/>
    <p:sldId id="380" r:id="rId21"/>
    <p:sldId id="381" r:id="rId22"/>
    <p:sldId id="382" r:id="rId23"/>
    <p:sldId id="383" r:id="rId24"/>
    <p:sldId id="384" r:id="rId25"/>
    <p:sldId id="385" r:id="rId26"/>
    <p:sldId id="387" r:id="rId27"/>
    <p:sldId id="388" r:id="rId28"/>
    <p:sldId id="389" r:id="rId29"/>
    <p:sldId id="390" r:id="rId30"/>
    <p:sldId id="391" r:id="rId31"/>
    <p:sldId id="392" r:id="rId32"/>
    <p:sldId id="393" r:id="rId33"/>
    <p:sldId id="394" r:id="rId34"/>
    <p:sldId id="395" r:id="rId35"/>
    <p:sldId id="396" r:id="rId36"/>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9F00"/>
    <a:srgbClr val="292971"/>
    <a:srgbClr val="201F58"/>
    <a:srgbClr val="E2E837"/>
    <a:srgbClr val="F0C719"/>
    <a:srgbClr val="0432FF"/>
    <a:srgbClr val="F400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51"/>
    <p:restoredTop sz="93624"/>
  </p:normalViewPr>
  <p:slideViewPr>
    <p:cSldViewPr snapToGrid="0" snapToObjects="1">
      <p:cViewPr varScale="1">
        <p:scale>
          <a:sx n="95" d="100"/>
          <a:sy n="95" d="100"/>
        </p:scale>
        <p:origin x="1016" y="192"/>
      </p:cViewPr>
      <p:guideLst>
        <p:guide orient="horz" pos="225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 d="100"/>
        <a:sy n="2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0" Type="http://schemas.openxmlformats.org/officeDocument/2006/relationships/tableStyles" Target="tableStyles.xml"/><Relationship Id="rId4" Type="http://schemas.openxmlformats.org/officeDocument/2006/relationships/slide" Target="slides/slide2.xml"/><Relationship Id="rId39" Type="http://schemas.openxmlformats.org/officeDocument/2006/relationships/viewProps" Target="viewProps.xml"/><Relationship Id="rId38" Type="http://schemas.openxmlformats.org/officeDocument/2006/relationships/presProps" Target="presProps.xml"/><Relationship Id="rId37" Type="http://schemas.openxmlformats.org/officeDocument/2006/relationships/notesMaster" Target="notesMasters/notesMaster1.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E421A6-05F5-8842-99B8-B75E07C9B954}" type="datetimeFigureOut">
              <a:rPr lang="es-ES_tradnl" smtClean="0"/>
            </a:fld>
            <a:endParaRPr lang="es-ES_tradnl"/>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_tradnl"/>
              <a:t>Haga clic para modificar el estilo de texto del patrón</a:t>
            </a:r>
            <a:endParaRPr lang="es-ES_tradnl"/>
          </a:p>
          <a:p>
            <a:pPr lvl="1"/>
            <a:r>
              <a:rPr lang="es-ES_tradnl"/>
              <a:t>Segundo nivel</a:t>
            </a:r>
            <a:endParaRPr lang="es-ES_tradnl"/>
          </a:p>
          <a:p>
            <a:pPr lvl="2"/>
            <a:r>
              <a:rPr lang="es-ES_tradnl"/>
              <a:t>Tercer nivel</a:t>
            </a:r>
            <a:endParaRPr lang="es-ES_tradnl"/>
          </a:p>
          <a:p>
            <a:pPr lvl="3"/>
            <a:r>
              <a:rPr lang="es-ES_tradnl"/>
              <a:t>Cuarto nivel</a:t>
            </a:r>
            <a:endParaRPr lang="es-ES_tradnl"/>
          </a:p>
          <a:p>
            <a:pPr lvl="4"/>
            <a:r>
              <a:rPr lang="es-ES_tradnl"/>
              <a:t>Quinto nivel</a:t>
            </a:r>
            <a:endParaRPr lang="es-ES_tradn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871631-006D-B746-AF47-08B321425658}" type="slidenum">
              <a:rPr lang="es-ES_tradnl" smtClean="0"/>
            </a:fld>
            <a:endParaRPr lang="es-ES_trad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hasCustomPrompt="1"/>
          </p:nvPr>
        </p:nvSpPr>
        <p:spPr>
          <a:xfrm>
            <a:off x="685800" y="2130425"/>
            <a:ext cx="7772400" cy="1470025"/>
          </a:xfrm>
        </p:spPr>
        <p:txBody>
          <a:bodyPr/>
          <a:lstStyle/>
          <a:p>
            <a:r>
              <a:rPr lang="es-ES_tradnl"/>
              <a:t>Clic para editar título</a:t>
            </a:r>
            <a:endParaRPr lang="es-ES"/>
          </a:p>
        </p:txBody>
      </p:sp>
      <p:sp>
        <p:nvSpPr>
          <p:cNvPr id="3" name="Subtítulo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s-ES"/>
          </a:p>
        </p:txBody>
      </p:sp>
      <p:sp>
        <p:nvSpPr>
          <p:cNvPr id="4" name="Marcador de fecha 3"/>
          <p:cNvSpPr>
            <a:spLocks noGrp="1"/>
          </p:cNvSpPr>
          <p:nvPr>
            <p:ph type="dt" sz="half" idx="10"/>
          </p:nvPr>
        </p:nvSpPr>
        <p:spPr/>
        <p:txBody>
          <a:bodyPr/>
          <a:lstStyle/>
          <a:p>
            <a:fld id="{9E73D191-A55A-6F44-9EE2-4B8B462C33D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E8137A8-816C-4E41-A921-8940405E3F5D}"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es-ES_tradnl"/>
              <a:t>Clic para editar título</a:t>
            </a:r>
            <a:endParaRPr lang="es-ES"/>
          </a:p>
        </p:txBody>
      </p:sp>
      <p:sp>
        <p:nvSpPr>
          <p:cNvPr id="3" name="Marcador de texto vertical 2"/>
          <p:cNvSpPr>
            <a:spLocks noGrp="1"/>
          </p:cNvSpPr>
          <p:nvPr>
            <p:ph type="body" orient="vert" idx="1" hasCustomPrompt="1"/>
          </p:nvPr>
        </p:nvSpPr>
        <p:spPr/>
        <p:txBody>
          <a:bodyPr vert="eaVert"/>
          <a:lstStyle/>
          <a:p>
            <a:pPr lvl="0"/>
            <a:r>
              <a:rPr lang="es-ES_tradnl"/>
              <a:t>Haga clic para modificar el estilo de texto del patrón</a:t>
            </a:r>
            <a:endParaRPr lang="es-ES_tradnl"/>
          </a:p>
          <a:p>
            <a:pPr lvl="1"/>
            <a:r>
              <a:rPr lang="es-ES_tradnl"/>
              <a:t>Segundo nivel</a:t>
            </a:r>
            <a:endParaRPr lang="es-ES_tradnl"/>
          </a:p>
          <a:p>
            <a:pPr lvl="2"/>
            <a:r>
              <a:rPr lang="es-ES_tradnl"/>
              <a:t>Tercer nivel</a:t>
            </a:r>
            <a:endParaRPr lang="es-ES_tradnl"/>
          </a:p>
          <a:p>
            <a:pPr lvl="3"/>
            <a:r>
              <a:rPr lang="es-ES_tradnl"/>
              <a:t>Cuarto nivel</a:t>
            </a:r>
            <a:endParaRPr lang="es-ES_tradnl"/>
          </a:p>
          <a:p>
            <a:pPr lvl="4"/>
            <a:r>
              <a:rPr lang="es-ES_tradnl"/>
              <a:t>Quinto nivel</a:t>
            </a:r>
            <a:endParaRPr lang="es-ES"/>
          </a:p>
        </p:txBody>
      </p:sp>
      <p:sp>
        <p:nvSpPr>
          <p:cNvPr id="4" name="Marcador de fecha 3"/>
          <p:cNvSpPr>
            <a:spLocks noGrp="1"/>
          </p:cNvSpPr>
          <p:nvPr>
            <p:ph type="dt" sz="half" idx="10"/>
          </p:nvPr>
        </p:nvSpPr>
        <p:spPr/>
        <p:txBody>
          <a:bodyPr/>
          <a:lstStyle/>
          <a:p>
            <a:fld id="{9E73D191-A55A-6F44-9EE2-4B8B462C33D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E8137A8-816C-4E41-A921-8940405E3F5D}"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hasCustomPrompt="1"/>
          </p:nvPr>
        </p:nvSpPr>
        <p:spPr>
          <a:xfrm>
            <a:off x="6629400" y="274638"/>
            <a:ext cx="2057400" cy="5851525"/>
          </a:xfrm>
        </p:spPr>
        <p:txBody>
          <a:bodyPr vert="eaVert"/>
          <a:lstStyle/>
          <a:p>
            <a:r>
              <a:rPr lang="es-ES_tradnl"/>
              <a:t>Clic para editar título</a:t>
            </a:r>
            <a:endParaRPr lang="es-ES"/>
          </a:p>
        </p:txBody>
      </p:sp>
      <p:sp>
        <p:nvSpPr>
          <p:cNvPr id="3" name="Marcador de texto vertical 2"/>
          <p:cNvSpPr>
            <a:spLocks noGrp="1"/>
          </p:cNvSpPr>
          <p:nvPr>
            <p:ph type="body" orient="vert" idx="1" hasCustomPrompt="1"/>
          </p:nvPr>
        </p:nvSpPr>
        <p:spPr>
          <a:xfrm>
            <a:off x="457200" y="274638"/>
            <a:ext cx="6019800" cy="5851525"/>
          </a:xfrm>
        </p:spPr>
        <p:txBody>
          <a:bodyPr vert="eaVert"/>
          <a:lstStyle/>
          <a:p>
            <a:pPr lvl="0"/>
            <a:r>
              <a:rPr lang="es-ES_tradnl"/>
              <a:t>Haga clic para modificar el estilo de texto del patrón</a:t>
            </a:r>
            <a:endParaRPr lang="es-ES_tradnl"/>
          </a:p>
          <a:p>
            <a:pPr lvl="1"/>
            <a:r>
              <a:rPr lang="es-ES_tradnl"/>
              <a:t>Segundo nivel</a:t>
            </a:r>
            <a:endParaRPr lang="es-ES_tradnl"/>
          </a:p>
          <a:p>
            <a:pPr lvl="2"/>
            <a:r>
              <a:rPr lang="es-ES_tradnl"/>
              <a:t>Tercer nivel</a:t>
            </a:r>
            <a:endParaRPr lang="es-ES_tradnl"/>
          </a:p>
          <a:p>
            <a:pPr lvl="3"/>
            <a:r>
              <a:rPr lang="es-ES_tradnl"/>
              <a:t>Cuarto nivel</a:t>
            </a:r>
            <a:endParaRPr lang="es-ES_tradnl"/>
          </a:p>
          <a:p>
            <a:pPr lvl="4"/>
            <a:r>
              <a:rPr lang="es-ES_tradnl"/>
              <a:t>Quinto nivel</a:t>
            </a:r>
            <a:endParaRPr lang="es-ES"/>
          </a:p>
        </p:txBody>
      </p:sp>
      <p:sp>
        <p:nvSpPr>
          <p:cNvPr id="4" name="Marcador de fecha 3"/>
          <p:cNvSpPr>
            <a:spLocks noGrp="1"/>
          </p:cNvSpPr>
          <p:nvPr>
            <p:ph type="dt" sz="half" idx="10"/>
          </p:nvPr>
        </p:nvSpPr>
        <p:spPr/>
        <p:txBody>
          <a:bodyPr/>
          <a:lstStyle/>
          <a:p>
            <a:fld id="{9E73D191-A55A-6F44-9EE2-4B8B462C33D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E8137A8-816C-4E41-A921-8940405E3F5D}"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es-ES_tradnl"/>
              <a:t>Clic para editar título</a:t>
            </a:r>
            <a:endParaRPr lang="es-ES"/>
          </a:p>
        </p:txBody>
      </p:sp>
      <p:sp>
        <p:nvSpPr>
          <p:cNvPr id="3" name="Marcador de contenido 2"/>
          <p:cNvSpPr>
            <a:spLocks noGrp="1"/>
          </p:cNvSpPr>
          <p:nvPr>
            <p:ph idx="1" hasCustomPrompt="1"/>
          </p:nvPr>
        </p:nvSpPr>
        <p:spPr/>
        <p:txBody>
          <a:bodyPr/>
          <a:lstStyle/>
          <a:p>
            <a:pPr lvl="0"/>
            <a:r>
              <a:rPr lang="es-ES_tradnl"/>
              <a:t>Haga clic para modificar el estilo de texto del patrón</a:t>
            </a:r>
            <a:endParaRPr lang="es-ES_tradnl"/>
          </a:p>
          <a:p>
            <a:pPr lvl="1"/>
            <a:r>
              <a:rPr lang="es-ES_tradnl"/>
              <a:t>Segundo nivel</a:t>
            </a:r>
            <a:endParaRPr lang="es-ES_tradnl"/>
          </a:p>
          <a:p>
            <a:pPr lvl="2"/>
            <a:r>
              <a:rPr lang="es-ES_tradnl"/>
              <a:t>Tercer nivel</a:t>
            </a:r>
            <a:endParaRPr lang="es-ES_tradnl"/>
          </a:p>
          <a:p>
            <a:pPr lvl="3"/>
            <a:r>
              <a:rPr lang="es-ES_tradnl"/>
              <a:t>Cuarto nivel</a:t>
            </a:r>
            <a:endParaRPr lang="es-ES_tradnl"/>
          </a:p>
          <a:p>
            <a:pPr lvl="4"/>
            <a:r>
              <a:rPr lang="es-ES_tradnl"/>
              <a:t>Quinto nivel</a:t>
            </a:r>
            <a:endParaRPr lang="es-ES"/>
          </a:p>
        </p:txBody>
      </p:sp>
      <p:sp>
        <p:nvSpPr>
          <p:cNvPr id="4" name="Marcador de fecha 3"/>
          <p:cNvSpPr>
            <a:spLocks noGrp="1"/>
          </p:cNvSpPr>
          <p:nvPr>
            <p:ph type="dt" sz="half" idx="10"/>
          </p:nvPr>
        </p:nvSpPr>
        <p:spPr/>
        <p:txBody>
          <a:bodyPr/>
          <a:lstStyle/>
          <a:p>
            <a:fld id="{9E73D191-A55A-6F44-9EE2-4B8B462C33D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E8137A8-816C-4E41-A921-8940405E3F5D}"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722313" y="4406900"/>
            <a:ext cx="7772400" cy="1362075"/>
          </a:xfrm>
        </p:spPr>
        <p:txBody>
          <a:bodyPr anchor="t"/>
          <a:lstStyle>
            <a:lvl1pPr algn="l">
              <a:defRPr sz="4000" b="1" cap="all"/>
            </a:lvl1pPr>
          </a:lstStyle>
          <a:p>
            <a:r>
              <a:rPr lang="es-ES_tradnl"/>
              <a:t>Clic para editar título</a:t>
            </a:r>
            <a:endParaRPr lang="es-ES"/>
          </a:p>
        </p:txBody>
      </p:sp>
      <p:sp>
        <p:nvSpPr>
          <p:cNvPr id="3" name="Marcador de texto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endParaRPr lang="es-ES_tradnl"/>
          </a:p>
        </p:txBody>
      </p:sp>
      <p:sp>
        <p:nvSpPr>
          <p:cNvPr id="4" name="Marcador de fecha 3"/>
          <p:cNvSpPr>
            <a:spLocks noGrp="1"/>
          </p:cNvSpPr>
          <p:nvPr>
            <p:ph type="dt" sz="half" idx="10"/>
          </p:nvPr>
        </p:nvSpPr>
        <p:spPr/>
        <p:txBody>
          <a:bodyPr/>
          <a:lstStyle/>
          <a:p>
            <a:fld id="{9E73D191-A55A-6F44-9EE2-4B8B462C33D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E8137A8-816C-4E41-A921-8940405E3F5D}"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es-ES_tradnl"/>
              <a:t>Clic para editar título</a:t>
            </a:r>
            <a:endParaRPr lang="es-ES"/>
          </a:p>
        </p:txBody>
      </p:sp>
      <p:sp>
        <p:nvSpPr>
          <p:cNvPr id="3" name="Marcador de contenido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endParaRPr lang="es-ES_tradnl"/>
          </a:p>
          <a:p>
            <a:pPr lvl="1"/>
            <a:r>
              <a:rPr lang="es-ES_tradnl"/>
              <a:t>Segundo nivel</a:t>
            </a:r>
            <a:endParaRPr lang="es-ES_tradnl"/>
          </a:p>
          <a:p>
            <a:pPr lvl="2"/>
            <a:r>
              <a:rPr lang="es-ES_tradnl"/>
              <a:t>Tercer nivel</a:t>
            </a:r>
            <a:endParaRPr lang="es-ES_tradnl"/>
          </a:p>
          <a:p>
            <a:pPr lvl="3"/>
            <a:r>
              <a:rPr lang="es-ES_tradnl"/>
              <a:t>Cuarto nivel</a:t>
            </a:r>
            <a:endParaRPr lang="es-ES_tradnl"/>
          </a:p>
          <a:p>
            <a:pPr lvl="4"/>
            <a:r>
              <a:rPr lang="es-ES_tradnl"/>
              <a:t>Quinto nivel</a:t>
            </a:r>
            <a:endParaRPr lang="es-ES"/>
          </a:p>
        </p:txBody>
      </p:sp>
      <p:sp>
        <p:nvSpPr>
          <p:cNvPr id="4" name="Marcador de contenido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endParaRPr lang="es-ES_tradnl"/>
          </a:p>
          <a:p>
            <a:pPr lvl="1"/>
            <a:r>
              <a:rPr lang="es-ES_tradnl"/>
              <a:t>Segundo nivel</a:t>
            </a:r>
            <a:endParaRPr lang="es-ES_tradnl"/>
          </a:p>
          <a:p>
            <a:pPr lvl="2"/>
            <a:r>
              <a:rPr lang="es-ES_tradnl"/>
              <a:t>Tercer nivel</a:t>
            </a:r>
            <a:endParaRPr lang="es-ES_tradnl"/>
          </a:p>
          <a:p>
            <a:pPr lvl="3"/>
            <a:r>
              <a:rPr lang="es-ES_tradnl"/>
              <a:t>Cuarto nivel</a:t>
            </a:r>
            <a:endParaRPr lang="es-ES_tradnl"/>
          </a:p>
          <a:p>
            <a:pPr lvl="4"/>
            <a:r>
              <a:rPr lang="es-ES_tradnl"/>
              <a:t>Quinto nivel</a:t>
            </a:r>
            <a:endParaRPr lang="es-ES"/>
          </a:p>
        </p:txBody>
      </p:sp>
      <p:sp>
        <p:nvSpPr>
          <p:cNvPr id="5" name="Marcador de fecha 4"/>
          <p:cNvSpPr>
            <a:spLocks noGrp="1"/>
          </p:cNvSpPr>
          <p:nvPr>
            <p:ph type="dt" sz="half" idx="10"/>
          </p:nvPr>
        </p:nvSpPr>
        <p:spPr/>
        <p:txBody>
          <a:bodyPr/>
          <a:lstStyle/>
          <a:p>
            <a:fld id="{9E73D191-A55A-6F44-9EE2-4B8B462C33DA}"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E8137A8-816C-4E41-A921-8940405E3F5D}"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lvl1pPr>
              <a:defRPr/>
            </a:lvl1pPr>
          </a:lstStyle>
          <a:p>
            <a:r>
              <a:rPr lang="es-ES_tradnl"/>
              <a:t>Clic para editar título</a:t>
            </a:r>
            <a:endParaRPr lang="es-ES"/>
          </a:p>
        </p:txBody>
      </p:sp>
      <p:sp>
        <p:nvSpPr>
          <p:cNvPr id="3" name="Marcador de texto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endParaRPr lang="es-ES_tradnl"/>
          </a:p>
        </p:txBody>
      </p:sp>
      <p:sp>
        <p:nvSpPr>
          <p:cNvPr id="4" name="Marcador de contenido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endParaRPr lang="es-ES_tradnl"/>
          </a:p>
          <a:p>
            <a:pPr lvl="1"/>
            <a:r>
              <a:rPr lang="es-ES_tradnl"/>
              <a:t>Segundo nivel</a:t>
            </a:r>
            <a:endParaRPr lang="es-ES_tradnl"/>
          </a:p>
          <a:p>
            <a:pPr lvl="2"/>
            <a:r>
              <a:rPr lang="es-ES_tradnl"/>
              <a:t>Tercer nivel</a:t>
            </a:r>
            <a:endParaRPr lang="es-ES_tradnl"/>
          </a:p>
          <a:p>
            <a:pPr lvl="3"/>
            <a:r>
              <a:rPr lang="es-ES_tradnl"/>
              <a:t>Cuarto nivel</a:t>
            </a:r>
            <a:endParaRPr lang="es-ES_tradnl"/>
          </a:p>
          <a:p>
            <a:pPr lvl="4"/>
            <a:r>
              <a:rPr lang="es-ES_tradnl"/>
              <a:t>Quinto nivel</a:t>
            </a:r>
            <a:endParaRPr lang="es-ES"/>
          </a:p>
        </p:txBody>
      </p:sp>
      <p:sp>
        <p:nvSpPr>
          <p:cNvPr id="5" name="Marcador de texto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endParaRPr lang="es-ES_tradnl"/>
          </a:p>
        </p:txBody>
      </p:sp>
      <p:sp>
        <p:nvSpPr>
          <p:cNvPr id="6" name="Marcador de contenido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endParaRPr lang="es-ES_tradnl"/>
          </a:p>
          <a:p>
            <a:pPr lvl="1"/>
            <a:r>
              <a:rPr lang="es-ES_tradnl"/>
              <a:t>Segundo nivel</a:t>
            </a:r>
            <a:endParaRPr lang="es-ES_tradnl"/>
          </a:p>
          <a:p>
            <a:pPr lvl="2"/>
            <a:r>
              <a:rPr lang="es-ES_tradnl"/>
              <a:t>Tercer nivel</a:t>
            </a:r>
            <a:endParaRPr lang="es-ES_tradnl"/>
          </a:p>
          <a:p>
            <a:pPr lvl="3"/>
            <a:r>
              <a:rPr lang="es-ES_tradnl"/>
              <a:t>Cuarto nivel</a:t>
            </a:r>
            <a:endParaRPr lang="es-ES_tradnl"/>
          </a:p>
          <a:p>
            <a:pPr lvl="4"/>
            <a:r>
              <a:rPr lang="es-ES_tradnl"/>
              <a:t>Quinto nivel</a:t>
            </a:r>
            <a:endParaRPr lang="es-ES"/>
          </a:p>
        </p:txBody>
      </p:sp>
      <p:sp>
        <p:nvSpPr>
          <p:cNvPr id="7" name="Marcador de fecha 6"/>
          <p:cNvSpPr>
            <a:spLocks noGrp="1"/>
          </p:cNvSpPr>
          <p:nvPr>
            <p:ph type="dt" sz="half" idx="10"/>
          </p:nvPr>
        </p:nvSpPr>
        <p:spPr/>
        <p:txBody>
          <a:bodyPr/>
          <a:lstStyle/>
          <a:p>
            <a:fld id="{9E73D191-A55A-6F44-9EE2-4B8B462C33DA}"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3E8137A8-816C-4E41-A921-8940405E3F5D}"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es-ES_tradnl"/>
              <a:t>Clic para editar título</a:t>
            </a:r>
            <a:endParaRPr lang="es-ES"/>
          </a:p>
        </p:txBody>
      </p:sp>
      <p:sp>
        <p:nvSpPr>
          <p:cNvPr id="3" name="Marcador de fecha 2"/>
          <p:cNvSpPr>
            <a:spLocks noGrp="1"/>
          </p:cNvSpPr>
          <p:nvPr>
            <p:ph type="dt" sz="half" idx="10"/>
          </p:nvPr>
        </p:nvSpPr>
        <p:spPr/>
        <p:txBody>
          <a:bodyPr/>
          <a:lstStyle/>
          <a:p>
            <a:fld id="{9E73D191-A55A-6F44-9EE2-4B8B462C33DA}"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3E8137A8-816C-4E41-A921-8940405E3F5D}"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E73D191-A55A-6F44-9EE2-4B8B462C33DA}"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3E8137A8-816C-4E41-A921-8940405E3F5D}"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457200"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endParaRPr lang="es-ES_tradnl"/>
          </a:p>
          <a:p>
            <a:pPr lvl="1"/>
            <a:r>
              <a:rPr lang="es-ES_tradnl"/>
              <a:t>Segundo nivel</a:t>
            </a:r>
            <a:endParaRPr lang="es-ES_tradnl"/>
          </a:p>
          <a:p>
            <a:pPr lvl="2"/>
            <a:r>
              <a:rPr lang="es-ES_tradnl"/>
              <a:t>Tercer nivel</a:t>
            </a:r>
            <a:endParaRPr lang="es-ES_tradnl"/>
          </a:p>
          <a:p>
            <a:pPr lvl="3"/>
            <a:r>
              <a:rPr lang="es-ES_tradnl"/>
              <a:t>Cuarto nivel</a:t>
            </a:r>
            <a:endParaRPr lang="es-ES_tradnl"/>
          </a:p>
          <a:p>
            <a:pPr lvl="4"/>
            <a:r>
              <a:rPr lang="es-ES_tradnl"/>
              <a:t>Quinto nivel</a:t>
            </a:r>
            <a:endParaRPr lang="es-ES"/>
          </a:p>
        </p:txBody>
      </p:sp>
      <p:sp>
        <p:nvSpPr>
          <p:cNvPr id="4" name="Marcador de texto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endParaRPr lang="es-ES_tradnl"/>
          </a:p>
        </p:txBody>
      </p:sp>
      <p:sp>
        <p:nvSpPr>
          <p:cNvPr id="5" name="Marcador de fecha 4"/>
          <p:cNvSpPr>
            <a:spLocks noGrp="1"/>
          </p:cNvSpPr>
          <p:nvPr>
            <p:ph type="dt" sz="half" idx="10"/>
          </p:nvPr>
        </p:nvSpPr>
        <p:spPr/>
        <p:txBody>
          <a:bodyPr/>
          <a:lstStyle/>
          <a:p>
            <a:fld id="{9E73D191-A55A-6F44-9EE2-4B8B462C33DA}"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E8137A8-816C-4E41-A921-8940405E3F5D}"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792288" y="4800600"/>
            <a:ext cx="5486400" cy="566738"/>
          </a:xfr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endParaRPr lang="es-ES_tradnl"/>
          </a:p>
        </p:txBody>
      </p:sp>
      <p:sp>
        <p:nvSpPr>
          <p:cNvPr id="5" name="Marcador de fecha 4"/>
          <p:cNvSpPr>
            <a:spLocks noGrp="1"/>
          </p:cNvSpPr>
          <p:nvPr>
            <p:ph type="dt" sz="half" idx="10"/>
          </p:nvPr>
        </p:nvSpPr>
        <p:spPr/>
        <p:txBody>
          <a:bodyPr/>
          <a:lstStyle/>
          <a:p>
            <a:fld id="{9E73D191-A55A-6F44-9EE2-4B8B462C33DA}"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E8137A8-816C-4E41-A921-8940405E3F5D}"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a:t>Haga clic para modificar el estilo de texto del patrón</a:t>
            </a:r>
            <a:endParaRPr lang="es-ES_tradnl"/>
          </a:p>
          <a:p>
            <a:pPr lvl="1"/>
            <a:r>
              <a:rPr lang="es-ES_tradnl"/>
              <a:t>Segundo nivel</a:t>
            </a:r>
            <a:endParaRPr lang="es-ES_tradnl"/>
          </a:p>
          <a:p>
            <a:pPr lvl="2"/>
            <a:r>
              <a:rPr lang="es-ES_tradnl"/>
              <a:t>Tercer nivel</a:t>
            </a:r>
            <a:endParaRPr lang="es-ES_tradnl"/>
          </a:p>
          <a:p>
            <a:pPr lvl="3"/>
            <a:r>
              <a:rPr lang="es-ES_tradnl"/>
              <a:t>Cuarto nivel</a:t>
            </a:r>
            <a:endParaRPr lang="es-ES_tradnl"/>
          </a:p>
          <a:p>
            <a:pPr lvl="4"/>
            <a:r>
              <a:rPr lang="es-ES_tradnl"/>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73D191-A55A-6F44-9EE2-4B8B462C33DA}" type="datetimeFigureOut">
              <a:rPr lang="es-ES" smtClean="0"/>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8137A8-816C-4E41-A921-8940405E3F5D}"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image" Target="../media/image2.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5.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2.tiff"/><Relationship Id="rId2" Type="http://schemas.openxmlformats.org/officeDocument/2006/relationships/image" Target="../media/image5.png"/><Relationship Id="rId1" Type="http://schemas.openxmlformats.org/officeDocument/2006/relationships/image" Target="../media/image1.tiff"/></Relationships>
</file>

<file path=ppt/slides/_rels/slide2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1.tiff"/><Relationship Id="rId2" Type="http://schemas.openxmlformats.org/officeDocument/2006/relationships/image" Target="../media/image2.tiff"/><Relationship Id="rId1" Type="http://schemas.openxmlformats.org/officeDocument/2006/relationships/image" Target="../media/image5.png"/></Relationships>
</file>

<file path=ppt/slides/_rels/slide2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2.tiff"/><Relationship Id="rId2" Type="http://schemas.openxmlformats.org/officeDocument/2006/relationships/image" Target="../media/image5.png"/><Relationship Id="rId1" Type="http://schemas.openxmlformats.org/officeDocument/2006/relationships/image" Target="../media/image1.tiff"/></Relationships>
</file>

<file path=ppt/slides/_rels/slide28.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2.tiff"/><Relationship Id="rId2" Type="http://schemas.openxmlformats.org/officeDocument/2006/relationships/image" Target="../media/image5.png"/><Relationship Id="rId1" Type="http://schemas.openxmlformats.org/officeDocument/2006/relationships/image" Target="../media/image1.tiff"/></Relationships>
</file>

<file path=ppt/slides/_rels/slide29.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6.png"/><Relationship Id="rId2" Type="http://schemas.openxmlformats.org/officeDocument/2006/relationships/image" Target="../media/image2.tiff"/><Relationship Id="rId1" Type="http://schemas.openxmlformats.org/officeDocument/2006/relationships/image" Target="../media/image1.tiff"/></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6.png"/><Relationship Id="rId2" Type="http://schemas.openxmlformats.org/officeDocument/2006/relationships/image" Target="../media/image2.tiff"/><Relationship Id="rId1" Type="http://schemas.openxmlformats.org/officeDocument/2006/relationships/image" Target="../media/image1.tiff"/></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3.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image" Target="../media/image7.jpeg"/></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image" Target="../media/image10.png"/><Relationship Id="rId1"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5965" y="949960"/>
            <a:ext cx="7772400" cy="1470025"/>
          </a:xfrm>
        </p:spPr>
        <p:txBody>
          <a:bodyPr>
            <a:noAutofit/>
          </a:bodyPr>
          <a:p>
            <a:r>
              <a:rPr lang="es-CL" altLang="en-US" sz="660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Preguntas de Repaso Prueba Institucional N°1</a:t>
            </a:r>
            <a:endParaRPr lang="es-CL" altLang="en-US" sz="660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3" name="Subtitle 2"/>
          <p:cNvSpPr>
            <a:spLocks noGrp="1"/>
          </p:cNvSpPr>
          <p:nvPr>
            <p:ph type="subTitle" idx="1"/>
          </p:nvPr>
        </p:nvSpPr>
        <p:spPr>
          <a:xfrm>
            <a:off x="685800" y="3534410"/>
            <a:ext cx="7872730" cy="1752600"/>
          </a:xfrm>
        </p:spPr>
        <p:txBody>
          <a:bodyPr>
            <a:noAutofit/>
          </a:bodyPr>
          <a:p>
            <a:r>
              <a:rPr lang="es-CL" altLang="en-US" sz="36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Objetivo: Autoevaluar el conocimiento de la totalidad de habilidades de la unidad de n°enteros a través de preguntas con alternativas</a:t>
            </a:r>
            <a:endParaRPr lang="es-CL" altLang="en-US" sz="36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cSld>
  <p:clrMapOvr>
    <a:masterClrMapping/>
  </p:clrMapOvr>
  <p:transition spd="med">
    <p:pull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1722438"/>
            <a:ext cx="8229600" cy="1143000"/>
          </a:xfrm>
        </p:spPr>
        <p:txBody>
          <a:bodyPr>
            <a:normAutofit fontScale="90000"/>
          </a:bodyPr>
          <a:p>
            <a:pPr algn="l"/>
            <a:r>
              <a:t>9. ¿Cual de los sgtes numeros es el menor?</a:t>
            </a:r>
            <a:br/>
            <a:br/>
          </a:p>
        </p:txBody>
      </p:sp>
      <p:sp>
        <p:nvSpPr>
          <p:cNvPr id="3" name="Content Placeholder 2"/>
          <p:cNvSpPr>
            <a:spLocks noGrp="1"/>
          </p:cNvSpPr>
          <p:nvPr>
            <p:ph idx="1"/>
          </p:nvPr>
        </p:nvSpPr>
        <p:spPr>
          <a:xfrm>
            <a:off x="457200" y="3215005"/>
            <a:ext cx="8229600" cy="2405380"/>
          </a:xfrm>
        </p:spPr>
        <p:txBody>
          <a:bodyPr>
            <a:normAutofit/>
          </a:bodyPr>
          <a:p>
            <a:pPr marL="514350" indent="-514350">
              <a:buFont typeface="+mj-lt"/>
              <a:buAutoNum type="alphaUcPeriod"/>
            </a:pPr>
            <a:r>
              <a:rPr lang="es-CL" altLang="en-US"/>
              <a:t>-15</a:t>
            </a:r>
            <a:endParaRPr lang="es-CL" altLang="en-US"/>
          </a:p>
          <a:p>
            <a:pPr marL="514350" indent="-514350">
              <a:buFont typeface="+mj-lt"/>
              <a:buAutoNum type="alphaUcPeriod"/>
            </a:pPr>
            <a:r>
              <a:rPr lang="es-CL" altLang="en-US"/>
              <a:t>-13</a:t>
            </a:r>
            <a:endParaRPr lang="es-CL" altLang="en-US"/>
          </a:p>
          <a:p>
            <a:pPr marL="514350" indent="-514350">
              <a:buFont typeface="+mj-lt"/>
              <a:buAutoNum type="alphaUcPeriod"/>
            </a:pPr>
            <a:r>
              <a:rPr lang="es-CL" altLang="en-US"/>
              <a:t>-2</a:t>
            </a:r>
            <a:endParaRPr lang="es-CL" altLang="en-US"/>
          </a:p>
          <a:p>
            <a:pPr marL="514350" indent="-514350">
              <a:buFont typeface="+mj-lt"/>
              <a:buAutoNum type="alphaUcPeriod"/>
            </a:pPr>
            <a:r>
              <a:rPr lang="es-CL" altLang="en-US"/>
              <a:t>0</a:t>
            </a:r>
            <a:endParaRPr lang="es-CL" altLang="en-US"/>
          </a:p>
          <a:p>
            <a:pPr marL="514350" indent="-514350">
              <a:buFont typeface="+mj-lt"/>
              <a:buAutoNum type="alphaUcPeriod"/>
            </a:pPr>
            <a:endParaRPr lang="es-CL" altLang="en-US"/>
          </a:p>
          <a:p>
            <a:pPr marL="514350" indent="-514350">
              <a:buFont typeface="+mj-lt"/>
              <a:buAutoNum type="alphaUcPeriod"/>
            </a:pPr>
            <a:endParaRPr lang="es-CL" altLang="en-US"/>
          </a:p>
        </p:txBody>
      </p:sp>
      <p:pic>
        <p:nvPicPr>
          <p:cNvPr id="5" name="Picture 4"/>
          <p:cNvPicPr>
            <a:picLocks noChangeAspect="1"/>
          </p:cNvPicPr>
          <p:nvPr/>
        </p:nvPicPr>
        <p:blipFill>
          <a:blip r:embed="rId1"/>
          <a:srcRect l="18179" t="21529" r="17692" b="30531"/>
          <a:stretch>
            <a:fillRect/>
          </a:stretch>
        </p:blipFill>
        <p:spPr>
          <a:xfrm>
            <a:off x="1717040" y="3117850"/>
            <a:ext cx="773430" cy="6223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1722438"/>
            <a:ext cx="8229600" cy="1143000"/>
          </a:xfrm>
        </p:spPr>
        <p:txBody>
          <a:bodyPr>
            <a:normAutofit fontScale="90000"/>
          </a:bodyPr>
          <a:p>
            <a:pPr algn="l"/>
            <a:r>
              <a:t>10. ¿Cual de las siguientes expresiones es verdadera?</a:t>
            </a:r>
            <a:br/>
          </a:p>
        </p:txBody>
      </p:sp>
      <p:sp>
        <p:nvSpPr>
          <p:cNvPr id="3" name="Content Placeholder 2"/>
          <p:cNvSpPr>
            <a:spLocks noGrp="1"/>
          </p:cNvSpPr>
          <p:nvPr>
            <p:ph idx="1"/>
          </p:nvPr>
        </p:nvSpPr>
        <p:spPr>
          <a:xfrm>
            <a:off x="457200" y="3215005"/>
            <a:ext cx="8229600" cy="2405380"/>
          </a:xfrm>
        </p:spPr>
        <p:txBody>
          <a:bodyPr>
            <a:normAutofit/>
          </a:bodyPr>
          <a:p>
            <a:pPr marL="514350" indent="-514350">
              <a:buFont typeface="+mj-lt"/>
              <a:buAutoNum type="alphaUcPeriod"/>
            </a:pPr>
            <a:r>
              <a:rPr lang="es-CL" altLang="en-US"/>
              <a:t>(–3) &lt; (–5)</a:t>
            </a:r>
            <a:endParaRPr lang="es-CL" altLang="en-US"/>
          </a:p>
          <a:p>
            <a:pPr marL="514350" indent="-514350">
              <a:buFont typeface="+mj-lt"/>
              <a:buAutoNum type="alphaUcPeriod"/>
            </a:pPr>
            <a:r>
              <a:rPr lang="es-CL" altLang="en-US"/>
              <a:t>(+8) &lt; (–8)</a:t>
            </a:r>
            <a:endParaRPr lang="es-CL" altLang="en-US"/>
          </a:p>
          <a:p>
            <a:pPr marL="514350" indent="-514350">
              <a:buFont typeface="+mj-lt"/>
              <a:buAutoNum type="alphaUcPeriod"/>
            </a:pPr>
            <a:r>
              <a:rPr lang="es-CL" altLang="en-US"/>
              <a:t>(–7) &lt; (–10)</a:t>
            </a:r>
            <a:endParaRPr lang="es-CL" altLang="en-US"/>
          </a:p>
          <a:p>
            <a:pPr marL="514350" indent="-514350">
              <a:buFont typeface="+mj-lt"/>
              <a:buAutoNum type="alphaUcPeriod"/>
            </a:pPr>
            <a:r>
              <a:rPr lang="es-CL" altLang="en-US"/>
              <a:t>(–2) &gt; (–3) </a:t>
            </a:r>
            <a:endParaRPr lang="es-CL" altLang="en-US"/>
          </a:p>
          <a:p>
            <a:pPr marL="514350" indent="-514350">
              <a:buFont typeface="+mj-lt"/>
              <a:buAutoNum type="alphaUcPeriod"/>
            </a:pPr>
            <a:endParaRPr lang="es-CL" altLang="en-US"/>
          </a:p>
          <a:p>
            <a:pPr marL="514350" indent="-514350">
              <a:buFont typeface="+mj-lt"/>
              <a:buAutoNum type="alphaUcPeriod"/>
            </a:pPr>
            <a:endParaRPr lang="es-CL" altLang="en-US"/>
          </a:p>
          <a:p>
            <a:pPr marL="514350" indent="-514350">
              <a:buFont typeface="+mj-lt"/>
              <a:buAutoNum type="alphaUcPeriod"/>
            </a:pPr>
            <a:endParaRPr lang="es-CL" altLang="en-US"/>
          </a:p>
        </p:txBody>
      </p:sp>
      <p:pic>
        <p:nvPicPr>
          <p:cNvPr id="5" name="Picture 4"/>
          <p:cNvPicPr>
            <a:picLocks noChangeAspect="1"/>
          </p:cNvPicPr>
          <p:nvPr/>
        </p:nvPicPr>
        <p:blipFill>
          <a:blip r:embed="rId1"/>
          <a:srcRect l="18179" t="21529" r="17692" b="30531"/>
          <a:stretch>
            <a:fillRect/>
          </a:stretch>
        </p:blipFill>
        <p:spPr>
          <a:xfrm>
            <a:off x="2898140" y="4998085"/>
            <a:ext cx="773430" cy="6223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991553"/>
            <a:ext cx="8229600" cy="1143000"/>
          </a:xfrm>
        </p:spPr>
        <p:txBody>
          <a:bodyPr>
            <a:normAutofit fontScale="90000"/>
          </a:bodyPr>
          <a:p>
            <a:pPr algn="l"/>
            <a:r>
              <a:t>11.¿Cuál de los siguientes números estan ordenados de </a:t>
            </a:r>
            <a:r>
              <a:rPr lang="es-CL"/>
              <a:t>mayor</a:t>
            </a:r>
            <a:r>
              <a:t> a </a:t>
            </a:r>
            <a:r>
              <a:rPr lang="es-CL"/>
              <a:t>menor</a:t>
            </a:r>
            <a:r>
              <a:t>?</a:t>
            </a:r>
          </a:p>
        </p:txBody>
      </p:sp>
      <p:sp>
        <p:nvSpPr>
          <p:cNvPr id="3" name="Content Placeholder 2"/>
          <p:cNvSpPr>
            <a:spLocks noGrp="1"/>
          </p:cNvSpPr>
          <p:nvPr>
            <p:ph idx="1"/>
          </p:nvPr>
        </p:nvSpPr>
        <p:spPr>
          <a:xfrm>
            <a:off x="457200" y="3215005"/>
            <a:ext cx="8229600" cy="2685415"/>
          </a:xfrm>
        </p:spPr>
        <p:txBody>
          <a:bodyPr>
            <a:normAutofit fontScale="90000"/>
          </a:bodyPr>
          <a:p>
            <a:pPr marL="514350" indent="-514350">
              <a:buFont typeface="+mj-lt"/>
              <a:buAutoNum type="alphaUcPeriod"/>
            </a:pPr>
            <a:r>
              <a:rPr>
                <a:sym typeface="+mn-ea"/>
              </a:rPr>
              <a:t>-12, -7, -2, -1, 0, 2, 12</a:t>
            </a:r>
            <a:endParaRPr>
              <a:sym typeface="+mn-ea"/>
            </a:endParaRPr>
          </a:p>
          <a:p>
            <a:pPr marL="514350" indent="-514350">
              <a:buFont typeface="+mj-lt"/>
              <a:buAutoNum type="alphaUcPeriod"/>
            </a:pPr>
            <a:r>
              <a:rPr>
                <a:sym typeface="+mn-ea"/>
              </a:rPr>
              <a:t> -1, 2, -7, 0, 12, -2, -12</a:t>
            </a:r>
            <a:endParaRPr>
              <a:sym typeface="+mn-ea"/>
            </a:endParaRPr>
          </a:p>
          <a:p>
            <a:pPr marL="514350" indent="-514350">
              <a:buFont typeface="+mj-lt"/>
              <a:buAutoNum type="alphaUcPeriod"/>
            </a:pPr>
            <a:r>
              <a:rPr>
                <a:sym typeface="+mn-ea"/>
              </a:rPr>
              <a:t>12, 2, 0, -1, -2, -7, -12</a:t>
            </a:r>
            <a:endParaRPr>
              <a:sym typeface="+mn-ea"/>
            </a:endParaRPr>
          </a:p>
          <a:p>
            <a:pPr marL="514350" indent="-514350">
              <a:buFont typeface="+mj-lt"/>
              <a:buAutoNum type="alphaUcPeriod"/>
            </a:pPr>
            <a:r>
              <a:rPr>
                <a:sym typeface="+mn-ea"/>
              </a:rPr>
              <a:t>-1, -2, -7, -12, 0, 2, 12</a:t>
            </a:r>
            <a:br>
              <a:rPr>
                <a:sym typeface="+mn-ea"/>
              </a:rPr>
            </a:br>
            <a:r>
              <a:rPr lang="es-CL" altLang="en-US"/>
              <a:t> </a:t>
            </a:r>
            <a:endParaRPr lang="es-CL" altLang="en-US"/>
          </a:p>
          <a:p>
            <a:pPr marL="514350" indent="-514350">
              <a:buFont typeface="+mj-lt"/>
              <a:buAutoNum type="alphaUcPeriod"/>
            </a:pPr>
            <a:endParaRPr lang="es-CL" altLang="en-US"/>
          </a:p>
          <a:p>
            <a:pPr marL="514350" indent="-514350">
              <a:buFont typeface="+mj-lt"/>
              <a:buAutoNum type="alphaUcPeriod"/>
            </a:pPr>
            <a:endParaRPr lang="es-CL" altLang="en-US"/>
          </a:p>
          <a:p>
            <a:pPr marL="514350" indent="-514350">
              <a:buFont typeface="+mj-lt"/>
              <a:buAutoNum type="alphaUcPeriod"/>
            </a:pPr>
            <a:endParaRPr lang="es-CL" altLang="en-US"/>
          </a:p>
        </p:txBody>
      </p:sp>
      <p:pic>
        <p:nvPicPr>
          <p:cNvPr id="5" name="Picture 4"/>
          <p:cNvPicPr>
            <a:picLocks noChangeAspect="1"/>
          </p:cNvPicPr>
          <p:nvPr/>
        </p:nvPicPr>
        <p:blipFill>
          <a:blip r:embed="rId1"/>
          <a:srcRect l="18179" t="21529" r="17692" b="30531"/>
          <a:stretch>
            <a:fillRect/>
          </a:stretch>
        </p:blipFill>
        <p:spPr>
          <a:xfrm>
            <a:off x="4359275" y="4126230"/>
            <a:ext cx="773430" cy="6223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991553"/>
            <a:ext cx="8229600" cy="1143000"/>
          </a:xfrm>
        </p:spPr>
        <p:txBody>
          <a:bodyPr>
            <a:normAutofit fontScale="90000"/>
          </a:bodyPr>
          <a:p>
            <a:pPr algn="l"/>
            <a:r>
              <a:t>12.¿Cuál de los siguientes números estan ordenados de </a:t>
            </a:r>
            <a:r>
              <a:rPr lang="es-CL"/>
              <a:t>menor</a:t>
            </a:r>
            <a:r>
              <a:t> a m</a:t>
            </a:r>
            <a:r>
              <a:rPr lang="es-CL"/>
              <a:t>ayo</a:t>
            </a:r>
            <a:r>
              <a:t>r?</a:t>
            </a:r>
          </a:p>
        </p:txBody>
      </p:sp>
      <p:sp>
        <p:nvSpPr>
          <p:cNvPr id="3" name="Content Placeholder 2"/>
          <p:cNvSpPr>
            <a:spLocks noGrp="1"/>
          </p:cNvSpPr>
          <p:nvPr>
            <p:ph idx="1"/>
          </p:nvPr>
        </p:nvSpPr>
        <p:spPr>
          <a:xfrm>
            <a:off x="457200" y="3215005"/>
            <a:ext cx="8229600" cy="2685415"/>
          </a:xfrm>
        </p:spPr>
        <p:txBody>
          <a:bodyPr>
            <a:normAutofit fontScale="90000"/>
          </a:bodyPr>
          <a:p>
            <a:pPr marL="514350" indent="-514350">
              <a:buFont typeface="+mj-lt"/>
              <a:buAutoNum type="alphaUcPeriod"/>
            </a:pPr>
            <a:r>
              <a:rPr>
                <a:sym typeface="+mn-ea"/>
              </a:rPr>
              <a:t>34, 7, 0, 0, -54, -17, -2</a:t>
            </a:r>
            <a:endParaRPr>
              <a:sym typeface="+mn-ea"/>
            </a:endParaRPr>
          </a:p>
          <a:p>
            <a:pPr marL="514350" indent="-514350">
              <a:buFont typeface="+mj-lt"/>
              <a:buAutoNum type="alphaUcPeriod"/>
            </a:pPr>
            <a:r>
              <a:rPr>
                <a:sym typeface="+mn-ea"/>
              </a:rPr>
              <a:t>-54, -17, -2, 0, 0, 7, 34</a:t>
            </a:r>
            <a:endParaRPr>
              <a:sym typeface="+mn-ea"/>
            </a:endParaRPr>
          </a:p>
          <a:p>
            <a:pPr marL="514350" indent="-514350">
              <a:buFont typeface="+mj-lt"/>
              <a:buAutoNum type="alphaUcPeriod"/>
            </a:pPr>
            <a:r>
              <a:rPr>
                <a:sym typeface="+mn-ea"/>
              </a:rPr>
              <a:t>7, -17, 0, 34, -54, 0, -2</a:t>
            </a:r>
            <a:endParaRPr>
              <a:sym typeface="+mn-ea"/>
            </a:endParaRPr>
          </a:p>
          <a:p>
            <a:pPr marL="514350" indent="-514350">
              <a:buFont typeface="+mj-lt"/>
              <a:buAutoNum type="alphaUcPeriod"/>
            </a:pPr>
            <a:r>
              <a:rPr>
                <a:sym typeface="+mn-ea"/>
              </a:rPr>
              <a:t>34, 7, 0, 0, -2, -17, -54</a:t>
            </a:r>
            <a:br>
              <a:rPr>
                <a:sym typeface="+mn-ea"/>
              </a:rPr>
            </a:br>
            <a:r>
              <a:rPr lang="es-CL" altLang="en-US"/>
              <a:t> </a:t>
            </a:r>
            <a:endParaRPr lang="es-CL" altLang="en-US"/>
          </a:p>
          <a:p>
            <a:pPr marL="514350" indent="-514350">
              <a:buFont typeface="+mj-lt"/>
              <a:buAutoNum type="alphaUcPeriod"/>
            </a:pPr>
            <a:endParaRPr lang="es-CL" altLang="en-US"/>
          </a:p>
          <a:p>
            <a:pPr marL="514350" indent="-514350">
              <a:buFont typeface="+mj-lt"/>
              <a:buAutoNum type="alphaUcPeriod"/>
            </a:pPr>
            <a:endParaRPr lang="es-CL" altLang="en-US"/>
          </a:p>
          <a:p>
            <a:pPr marL="514350" indent="-514350">
              <a:buFont typeface="+mj-lt"/>
              <a:buAutoNum type="alphaUcPeriod"/>
            </a:pPr>
            <a:endParaRPr lang="es-CL" altLang="en-US"/>
          </a:p>
        </p:txBody>
      </p:sp>
      <p:pic>
        <p:nvPicPr>
          <p:cNvPr id="5" name="Picture 4"/>
          <p:cNvPicPr>
            <a:picLocks noChangeAspect="1"/>
          </p:cNvPicPr>
          <p:nvPr/>
        </p:nvPicPr>
        <p:blipFill>
          <a:blip r:embed="rId1"/>
          <a:srcRect l="18179" t="21529" r="17692" b="30531"/>
          <a:stretch>
            <a:fillRect/>
          </a:stretch>
        </p:blipFill>
        <p:spPr>
          <a:xfrm>
            <a:off x="4345305" y="3662680"/>
            <a:ext cx="773430" cy="6223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893763"/>
            <a:ext cx="8229600" cy="1143000"/>
          </a:xfrm>
        </p:spPr>
        <p:txBody>
          <a:bodyPr>
            <a:normAutofit fontScale="90000"/>
          </a:bodyPr>
          <a:p>
            <a:pPr algn="l"/>
            <a:r>
              <a:t>14.¿Cuál de las siguientes alternativas presenta los numeros que faltan ordenados de </a:t>
            </a:r>
            <a:r>
              <a:rPr>
                <a:sym typeface="+mn-ea"/>
              </a:rPr>
              <a:t>menor</a:t>
            </a:r>
            <a:r>
              <a:t> a </a:t>
            </a:r>
            <a:r>
              <a:rPr>
                <a:sym typeface="+mn-ea"/>
              </a:rPr>
              <a:t>mayor</a:t>
            </a:r>
            <a:r>
              <a:t>?</a:t>
            </a:r>
            <a:br/>
          </a:p>
        </p:txBody>
      </p:sp>
      <p:sp>
        <p:nvSpPr>
          <p:cNvPr id="3" name="Content Placeholder 2"/>
          <p:cNvSpPr>
            <a:spLocks noGrp="1"/>
          </p:cNvSpPr>
          <p:nvPr>
            <p:ph idx="1"/>
          </p:nvPr>
        </p:nvSpPr>
        <p:spPr>
          <a:xfrm>
            <a:off x="457200" y="3908425"/>
            <a:ext cx="8229600" cy="2428240"/>
          </a:xfrm>
        </p:spPr>
        <p:txBody>
          <a:bodyPr>
            <a:normAutofit lnSpcReduction="20000"/>
          </a:bodyPr>
          <a:p>
            <a:pPr marL="514350" indent="-514350">
              <a:lnSpc>
                <a:spcPct val="120000"/>
              </a:lnSpc>
              <a:buFont typeface="+mj-lt"/>
              <a:buAutoNum type="alphaUcPeriod"/>
            </a:pPr>
            <a:r>
              <a:rPr>
                <a:sym typeface="+mn-ea"/>
              </a:rPr>
              <a:t>70, 30, -70, -50, -10</a:t>
            </a:r>
            <a:endParaRPr lang="es-CL" altLang="en-US"/>
          </a:p>
          <a:p>
            <a:pPr marL="514350" indent="-514350">
              <a:lnSpc>
                <a:spcPct val="120000"/>
              </a:lnSpc>
              <a:buFont typeface="+mj-lt"/>
              <a:buAutoNum type="alphaUcPeriod"/>
            </a:pPr>
            <a:r>
              <a:rPr>
                <a:sym typeface="+mn-ea"/>
              </a:rPr>
              <a:t>-70, -50, -10, 30, 70</a:t>
            </a:r>
            <a:endParaRPr lang="es-CL" altLang="en-US"/>
          </a:p>
          <a:p>
            <a:pPr marL="514350" indent="-514350">
              <a:lnSpc>
                <a:spcPct val="120000"/>
              </a:lnSpc>
              <a:buFont typeface="+mj-lt"/>
              <a:buAutoNum type="alphaUcPeriod"/>
            </a:pPr>
            <a:r>
              <a:rPr>
                <a:sym typeface="+mn-ea"/>
              </a:rPr>
              <a:t> 70, 30, -10, -50, -70</a:t>
            </a:r>
            <a:endParaRPr>
              <a:sym typeface="+mn-ea"/>
            </a:endParaRPr>
          </a:p>
          <a:p>
            <a:pPr marL="514350" indent="-514350">
              <a:lnSpc>
                <a:spcPct val="120000"/>
              </a:lnSpc>
              <a:buFont typeface="+mj-lt"/>
              <a:buAutoNum type="alphaUcPeriod"/>
            </a:pPr>
            <a:r>
              <a:rPr>
                <a:sym typeface="+mn-ea"/>
              </a:rPr>
              <a:t>-10, -50, -70, 30, 70</a:t>
            </a:r>
            <a:endParaRPr lang="es-CL" altLang="en-US"/>
          </a:p>
        </p:txBody>
      </p:sp>
      <p:pic>
        <p:nvPicPr>
          <p:cNvPr id="5" name="Picture 4"/>
          <p:cNvPicPr>
            <a:picLocks noChangeAspect="1"/>
          </p:cNvPicPr>
          <p:nvPr/>
        </p:nvPicPr>
        <p:blipFill>
          <a:blip r:embed="rId1"/>
          <a:srcRect l="18179" t="21529" r="17692" b="30531"/>
          <a:stretch>
            <a:fillRect/>
          </a:stretch>
        </p:blipFill>
        <p:spPr>
          <a:xfrm>
            <a:off x="4415790" y="4382770"/>
            <a:ext cx="773430" cy="622300"/>
          </a:xfrm>
          <a:prstGeom prst="rect">
            <a:avLst/>
          </a:prstGeom>
        </p:spPr>
      </p:pic>
      <p:pic>
        <p:nvPicPr>
          <p:cNvPr id="6" name="Picture 3"/>
          <p:cNvPicPr>
            <a:picLocks noChangeAspect="1"/>
          </p:cNvPicPr>
          <p:nvPr/>
        </p:nvPicPr>
        <p:blipFill>
          <a:blip r:embed="rId2">
            <a:grayscl/>
            <a:lum bright="-30000" contrast="54000"/>
          </a:blip>
          <a:stretch>
            <a:fillRect/>
          </a:stretch>
        </p:blipFill>
        <p:spPr>
          <a:xfrm>
            <a:off x="598170" y="2188210"/>
            <a:ext cx="8088630" cy="172021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893128"/>
            <a:ext cx="8229600" cy="1143000"/>
          </a:xfrm>
        </p:spPr>
        <p:txBody>
          <a:bodyPr>
            <a:noAutofit/>
          </a:bodyPr>
          <a:p>
            <a:pPr algn="l"/>
            <a:r>
              <a:rPr sz="3200"/>
              <a:t>15. </a:t>
            </a:r>
            <a:r>
              <a:rPr lang="es-CL" sz="3200"/>
              <a:t>K.B.Cea</a:t>
            </a:r>
            <a:r>
              <a:rPr sz="3200"/>
              <a:t> está en la biblioteca, que se ubica en la posición del número cero. Considera que la distancia entre dos lugares con números consecutivos es 100 m. Si camina al </a:t>
            </a:r>
            <a:r>
              <a:rPr lang="es-CL" sz="3200"/>
              <a:t>cine</a:t>
            </a:r>
            <a:r>
              <a:rPr sz="3200"/>
              <a:t>, ¿qué distancia recorrería?</a:t>
            </a:r>
            <a:endParaRPr sz="3200"/>
          </a:p>
        </p:txBody>
      </p:sp>
      <p:sp>
        <p:nvSpPr>
          <p:cNvPr id="3" name="Content Placeholder 2"/>
          <p:cNvSpPr>
            <a:spLocks noGrp="1"/>
          </p:cNvSpPr>
          <p:nvPr>
            <p:ph idx="1"/>
          </p:nvPr>
        </p:nvSpPr>
        <p:spPr>
          <a:xfrm>
            <a:off x="457200" y="4273550"/>
            <a:ext cx="8229600" cy="2063115"/>
          </a:xfrm>
        </p:spPr>
        <p:txBody>
          <a:bodyPr>
            <a:normAutofit/>
          </a:bodyPr>
          <a:p>
            <a:pPr marL="514350" indent="-514350">
              <a:lnSpc>
                <a:spcPct val="80000"/>
              </a:lnSpc>
              <a:buFont typeface="+mj-lt"/>
              <a:buAutoNum type="alphaUcPeriod"/>
            </a:pPr>
            <a:r>
              <a:rPr lang="es-CL" altLang="en-US"/>
              <a:t>-3 m.</a:t>
            </a:r>
            <a:endParaRPr lang="es-CL" altLang="en-US"/>
          </a:p>
          <a:p>
            <a:pPr marL="514350" indent="-514350">
              <a:lnSpc>
                <a:spcPct val="80000"/>
              </a:lnSpc>
              <a:buFont typeface="+mj-lt"/>
              <a:buAutoNum type="alphaUcPeriod"/>
            </a:pPr>
            <a:r>
              <a:rPr lang="es-CL" altLang="en-US">
                <a:sym typeface="+mn-ea"/>
              </a:rPr>
              <a:t>300 m.</a:t>
            </a:r>
            <a:endParaRPr lang="es-CL" altLang="en-US">
              <a:sym typeface="+mn-ea"/>
            </a:endParaRPr>
          </a:p>
          <a:p>
            <a:pPr marL="514350" indent="-514350">
              <a:lnSpc>
                <a:spcPct val="80000"/>
              </a:lnSpc>
              <a:buFont typeface="+mj-lt"/>
              <a:buAutoNum type="alphaUcPeriod"/>
            </a:pPr>
            <a:r>
              <a:rPr lang="es-CL" altLang="en-US"/>
              <a:t>-300 m.</a:t>
            </a:r>
            <a:endParaRPr lang="es-CL" altLang="en-US"/>
          </a:p>
          <a:p>
            <a:pPr marL="514350" indent="-514350">
              <a:lnSpc>
                <a:spcPct val="80000"/>
              </a:lnSpc>
              <a:buFont typeface="+mj-lt"/>
              <a:buAutoNum type="alphaUcPeriod"/>
            </a:pPr>
            <a:r>
              <a:rPr lang="es-CL" altLang="en-US">
                <a:sym typeface="+mn-ea"/>
              </a:rPr>
              <a:t>3 m.</a:t>
            </a:r>
            <a:endParaRPr lang="es-CL" altLang="en-US"/>
          </a:p>
          <a:p>
            <a:pPr marL="514350" indent="-514350">
              <a:lnSpc>
                <a:spcPct val="80000"/>
              </a:lnSpc>
              <a:buFont typeface="+mj-lt"/>
              <a:buAutoNum type="alphaUcPeriod"/>
            </a:pPr>
            <a:endParaRPr lang="es-CL" altLang="en-US"/>
          </a:p>
        </p:txBody>
      </p:sp>
      <p:pic>
        <p:nvPicPr>
          <p:cNvPr id="5" name="Picture 4"/>
          <p:cNvPicPr>
            <a:picLocks noChangeAspect="1"/>
          </p:cNvPicPr>
          <p:nvPr/>
        </p:nvPicPr>
        <p:blipFill>
          <a:blip r:embed="rId1"/>
          <a:srcRect l="18179" t="21529" r="17692" b="30531"/>
          <a:stretch>
            <a:fillRect/>
          </a:stretch>
        </p:blipFill>
        <p:spPr>
          <a:xfrm>
            <a:off x="2139315" y="4579620"/>
            <a:ext cx="773430" cy="622300"/>
          </a:xfrm>
          <a:prstGeom prst="rect">
            <a:avLst/>
          </a:prstGeom>
        </p:spPr>
      </p:pic>
      <p:pic>
        <p:nvPicPr>
          <p:cNvPr id="28" name="Picture 2"/>
          <p:cNvPicPr>
            <a:picLocks noChangeAspect="1"/>
          </p:cNvPicPr>
          <p:nvPr/>
        </p:nvPicPr>
        <p:blipFill>
          <a:blip r:embed="rId2">
            <a:grayscl/>
            <a:lum bright="-12000" contrast="24000"/>
          </a:blip>
          <a:srcRect l="7907" t="29688" r="15814" b="16667"/>
          <a:stretch>
            <a:fillRect/>
          </a:stretch>
        </p:blipFill>
        <p:spPr>
          <a:xfrm>
            <a:off x="457200" y="2585085"/>
            <a:ext cx="8054340" cy="168846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893128"/>
            <a:ext cx="8229600" cy="1143000"/>
          </a:xfrm>
        </p:spPr>
        <p:txBody>
          <a:bodyPr>
            <a:noAutofit/>
          </a:bodyPr>
          <a:p>
            <a:pPr algn="l"/>
            <a:r>
              <a:rPr sz="3200"/>
              <a:t>1</a:t>
            </a:r>
            <a:r>
              <a:rPr lang="es-CL" sz="3200"/>
              <a:t>6</a:t>
            </a:r>
            <a:r>
              <a:rPr sz="3200"/>
              <a:t>. </a:t>
            </a:r>
            <a:r>
              <a:rPr lang="es-CL" sz="3200"/>
              <a:t>K.B.Cea</a:t>
            </a:r>
            <a:r>
              <a:rPr sz="3200"/>
              <a:t> estuvo en la biblioteca, que se ubica en la posición del número cero, y fue al </a:t>
            </a:r>
            <a:r>
              <a:rPr lang="es-CL" sz="3200"/>
              <a:t>museo</a:t>
            </a:r>
            <a:r>
              <a:rPr sz="3200"/>
              <a:t>. Considera que la distancia entre dos lugares con números consecutivos es </a:t>
            </a:r>
            <a:r>
              <a:rPr lang="es-CL" sz="3200"/>
              <a:t>50</a:t>
            </a:r>
            <a:r>
              <a:rPr sz="3200"/>
              <a:t> m. Al salir del </a:t>
            </a:r>
            <a:r>
              <a:rPr lang="es-CL" sz="3200"/>
              <a:t>museo</a:t>
            </a:r>
            <a:r>
              <a:rPr sz="3200"/>
              <a:t>, ¿Cuantos metros debe avanzar para llegar al </a:t>
            </a:r>
            <a:r>
              <a:rPr lang="es-CL" sz="3200"/>
              <a:t>cine</a:t>
            </a:r>
            <a:r>
              <a:rPr sz="3200"/>
              <a:t>?</a:t>
            </a:r>
            <a:endParaRPr sz="3200"/>
          </a:p>
        </p:txBody>
      </p:sp>
      <p:sp>
        <p:nvSpPr>
          <p:cNvPr id="3" name="Content Placeholder 2"/>
          <p:cNvSpPr>
            <a:spLocks noGrp="1"/>
          </p:cNvSpPr>
          <p:nvPr>
            <p:ph idx="1"/>
          </p:nvPr>
        </p:nvSpPr>
        <p:spPr>
          <a:xfrm>
            <a:off x="457200" y="4273550"/>
            <a:ext cx="8229600" cy="2063115"/>
          </a:xfrm>
        </p:spPr>
        <p:txBody>
          <a:bodyPr>
            <a:normAutofit/>
          </a:bodyPr>
          <a:p>
            <a:pPr marL="514350" indent="-514350">
              <a:lnSpc>
                <a:spcPct val="80000"/>
              </a:lnSpc>
              <a:buFont typeface="+mj-lt"/>
              <a:buAutoNum type="alphaUcPeriod"/>
            </a:pPr>
            <a:r>
              <a:rPr lang="es-CL" altLang="en-US"/>
              <a:t>200 m.</a:t>
            </a:r>
            <a:endParaRPr lang="es-CL" altLang="en-US"/>
          </a:p>
          <a:p>
            <a:pPr marL="514350" indent="-514350">
              <a:lnSpc>
                <a:spcPct val="80000"/>
              </a:lnSpc>
              <a:buFont typeface="+mj-lt"/>
              <a:buAutoNum type="alphaUcPeriod"/>
            </a:pPr>
            <a:r>
              <a:rPr lang="es-CL" altLang="en-US">
                <a:sym typeface="+mn-ea"/>
              </a:rPr>
              <a:t>250 m.</a:t>
            </a:r>
            <a:endParaRPr lang="es-CL" altLang="en-US">
              <a:sym typeface="+mn-ea"/>
            </a:endParaRPr>
          </a:p>
          <a:p>
            <a:pPr marL="514350" indent="-514350">
              <a:lnSpc>
                <a:spcPct val="80000"/>
              </a:lnSpc>
              <a:buFont typeface="+mj-lt"/>
              <a:buAutoNum type="alphaUcPeriod"/>
            </a:pPr>
            <a:r>
              <a:rPr lang="es-CL" altLang="en-US"/>
              <a:t>300 m.</a:t>
            </a:r>
            <a:endParaRPr lang="es-CL" altLang="en-US"/>
          </a:p>
          <a:p>
            <a:pPr marL="514350" indent="-514350">
              <a:lnSpc>
                <a:spcPct val="80000"/>
              </a:lnSpc>
              <a:buFont typeface="+mj-lt"/>
              <a:buAutoNum type="alphaUcPeriod"/>
            </a:pPr>
            <a:r>
              <a:rPr lang="es-CL" altLang="en-US">
                <a:sym typeface="+mn-ea"/>
              </a:rPr>
              <a:t>350 m.</a:t>
            </a:r>
            <a:endParaRPr lang="es-CL" altLang="en-US"/>
          </a:p>
          <a:p>
            <a:pPr marL="514350" indent="-514350">
              <a:lnSpc>
                <a:spcPct val="80000"/>
              </a:lnSpc>
              <a:buFont typeface="+mj-lt"/>
              <a:buAutoNum type="alphaUcPeriod"/>
            </a:pPr>
            <a:endParaRPr lang="es-CL" altLang="en-US"/>
          </a:p>
        </p:txBody>
      </p:sp>
      <p:pic>
        <p:nvPicPr>
          <p:cNvPr id="5" name="Picture 4"/>
          <p:cNvPicPr>
            <a:picLocks noChangeAspect="1"/>
          </p:cNvPicPr>
          <p:nvPr/>
        </p:nvPicPr>
        <p:blipFill>
          <a:blip r:embed="rId1"/>
          <a:srcRect l="18179" t="21529" r="17692" b="30531"/>
          <a:stretch>
            <a:fillRect/>
          </a:stretch>
        </p:blipFill>
        <p:spPr>
          <a:xfrm>
            <a:off x="2139315" y="5155565"/>
            <a:ext cx="773430" cy="622300"/>
          </a:xfrm>
          <a:prstGeom prst="rect">
            <a:avLst/>
          </a:prstGeom>
        </p:spPr>
      </p:pic>
      <p:pic>
        <p:nvPicPr>
          <p:cNvPr id="28" name="Picture 2"/>
          <p:cNvPicPr>
            <a:picLocks noChangeAspect="1"/>
          </p:cNvPicPr>
          <p:nvPr/>
        </p:nvPicPr>
        <p:blipFill>
          <a:blip r:embed="rId2">
            <a:grayscl/>
            <a:lum bright="-12000" contrast="24000"/>
          </a:blip>
          <a:srcRect l="7907" t="29688" r="15814" b="16667"/>
          <a:stretch>
            <a:fillRect/>
          </a:stretch>
        </p:blipFill>
        <p:spPr>
          <a:xfrm>
            <a:off x="457200" y="2879725"/>
            <a:ext cx="8054340" cy="139382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893128"/>
            <a:ext cx="8229600" cy="1143000"/>
          </a:xfrm>
        </p:spPr>
        <p:txBody>
          <a:bodyPr>
            <a:noAutofit/>
          </a:bodyPr>
          <a:p>
            <a:pPr algn="l"/>
            <a:r>
              <a:rPr sz="3200"/>
              <a:t>1</a:t>
            </a:r>
            <a:r>
              <a:rPr lang="es-CL" sz="3200"/>
              <a:t>7</a:t>
            </a:r>
            <a:r>
              <a:rPr sz="3200"/>
              <a:t>. ¿Cual de las siguientes afirmaciones es </a:t>
            </a:r>
            <a:r>
              <a:rPr lang="es-CL" sz="3200"/>
              <a:t>falsa</a:t>
            </a:r>
            <a:r>
              <a:rPr sz="3200"/>
              <a:t>?</a:t>
            </a:r>
            <a:br>
              <a:rPr sz="3200"/>
            </a:br>
            <a:endParaRPr sz="3200"/>
          </a:p>
        </p:txBody>
      </p:sp>
      <p:pic>
        <p:nvPicPr>
          <p:cNvPr id="5" name="Picture 4"/>
          <p:cNvPicPr>
            <a:picLocks noChangeAspect="1"/>
          </p:cNvPicPr>
          <p:nvPr/>
        </p:nvPicPr>
        <p:blipFill>
          <a:blip r:embed="rId1"/>
          <a:srcRect l="18179" t="21529" r="17692" b="30531"/>
          <a:stretch>
            <a:fillRect/>
          </a:stretch>
        </p:blipFill>
        <p:spPr>
          <a:xfrm>
            <a:off x="6301105" y="4952365"/>
            <a:ext cx="773430" cy="622300"/>
          </a:xfrm>
          <a:prstGeom prst="rect">
            <a:avLst/>
          </a:prstGeom>
        </p:spPr>
      </p:pic>
      <p:sp>
        <p:nvSpPr>
          <p:cNvPr id="6" name="Text Box 5"/>
          <p:cNvSpPr txBox="1"/>
          <p:nvPr/>
        </p:nvSpPr>
        <p:spPr>
          <a:xfrm>
            <a:off x="457200" y="2036445"/>
            <a:ext cx="7797800" cy="3538220"/>
          </a:xfrm>
          <a:prstGeom prst="rect">
            <a:avLst/>
          </a:prstGeom>
          <a:noFill/>
        </p:spPr>
        <p:txBody>
          <a:bodyPr wrap="square" rtlCol="0" anchor="t">
            <a:spAutoFit/>
          </a:bodyPr>
          <a:p>
            <a:r>
              <a:rPr sz="3200">
                <a:sym typeface="+mn-ea"/>
              </a:rPr>
              <a:t>A. Los números positivos se ubican a la</a:t>
            </a:r>
            <a:br>
              <a:rPr sz="3200">
                <a:sym typeface="+mn-ea"/>
              </a:rPr>
            </a:br>
            <a:r>
              <a:rPr lang="es-CL" sz="3200">
                <a:sym typeface="+mn-ea"/>
              </a:rPr>
              <a:t>derecha</a:t>
            </a:r>
            <a:r>
              <a:rPr sz="3200">
                <a:sym typeface="+mn-ea"/>
              </a:rPr>
              <a:t> de los negativos .</a:t>
            </a:r>
            <a:br>
              <a:rPr sz="3200">
                <a:sym typeface="+mn-ea"/>
              </a:rPr>
            </a:br>
            <a:r>
              <a:rPr sz="3200">
                <a:sym typeface="+mn-ea"/>
              </a:rPr>
              <a:t>B. A la izquierda del cero se ubican los</a:t>
            </a:r>
            <a:br>
              <a:rPr sz="3200">
                <a:sym typeface="+mn-ea"/>
              </a:rPr>
            </a:br>
            <a:r>
              <a:rPr sz="3200">
                <a:sym typeface="+mn-ea"/>
              </a:rPr>
              <a:t>números </a:t>
            </a:r>
            <a:r>
              <a:rPr lang="es-CL" sz="3200">
                <a:sym typeface="+mn-ea"/>
              </a:rPr>
              <a:t>negativos</a:t>
            </a:r>
            <a:r>
              <a:rPr sz="3200">
                <a:sym typeface="+mn-ea"/>
              </a:rPr>
              <a:t>.</a:t>
            </a:r>
            <a:br>
              <a:rPr sz="3200">
                <a:sym typeface="+mn-ea"/>
              </a:rPr>
            </a:br>
            <a:r>
              <a:rPr sz="3200">
                <a:sym typeface="+mn-ea"/>
              </a:rPr>
              <a:t>C. El cero siempre es menor que los números</a:t>
            </a:r>
            <a:br>
              <a:rPr sz="3200">
                <a:sym typeface="+mn-ea"/>
              </a:rPr>
            </a:br>
            <a:r>
              <a:rPr lang="es-CL" sz="3200">
                <a:sym typeface="+mn-ea"/>
              </a:rPr>
              <a:t>positivos</a:t>
            </a:r>
            <a:r>
              <a:rPr sz="3200">
                <a:sym typeface="+mn-ea"/>
              </a:rPr>
              <a:t> y mayor que los </a:t>
            </a:r>
            <a:r>
              <a:rPr lang="es-CL" sz="3200">
                <a:sym typeface="+mn-ea"/>
              </a:rPr>
              <a:t>negativos</a:t>
            </a:r>
            <a:r>
              <a:rPr sz="3200">
                <a:sym typeface="+mn-ea"/>
              </a:rPr>
              <a:t>.</a:t>
            </a:r>
            <a:br>
              <a:rPr sz="3200">
                <a:sym typeface="+mn-ea"/>
              </a:rPr>
            </a:br>
            <a:r>
              <a:rPr sz="3200">
                <a:sym typeface="+mn-ea"/>
              </a:rPr>
              <a:t>D. </a:t>
            </a:r>
            <a:r>
              <a:rPr lang="es-CL" sz="3200">
                <a:sym typeface="+mn-ea"/>
              </a:rPr>
              <a:t>8</a:t>
            </a:r>
            <a:r>
              <a:rPr sz="3200">
                <a:sym typeface="+mn-ea"/>
              </a:rPr>
              <a:t> se ubica a la izquierda de </a:t>
            </a:r>
            <a:r>
              <a:rPr lang="es-CL" sz="3200">
                <a:sym typeface="+mn-ea"/>
              </a:rPr>
              <a:t>-</a:t>
            </a:r>
            <a:r>
              <a:rPr lang="es-CL" sz="3200">
                <a:sym typeface="+mn-ea"/>
              </a:rPr>
              <a:t>8</a:t>
            </a:r>
            <a:r>
              <a:rPr sz="3200">
                <a:sym typeface="+mn-ea"/>
              </a:rPr>
              <a:t>.</a:t>
            </a:r>
            <a:endParaRPr lang="en-US" sz="320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893128"/>
            <a:ext cx="8229600" cy="1143000"/>
          </a:xfrm>
        </p:spPr>
        <p:txBody>
          <a:bodyPr>
            <a:noAutofit/>
          </a:bodyPr>
          <a:p>
            <a:pPr algn="l"/>
            <a:r>
              <a:rPr sz="3200"/>
              <a:t>1</a:t>
            </a:r>
            <a:r>
              <a:rPr lang="es-CL" sz="3200"/>
              <a:t>8</a:t>
            </a:r>
            <a:r>
              <a:rPr sz="3200"/>
              <a:t>. ¿Cual de las siguientes afirmaciones es </a:t>
            </a:r>
            <a:r>
              <a:rPr lang="es-CL" sz="3200"/>
              <a:t>verdadera</a:t>
            </a:r>
            <a:r>
              <a:rPr sz="3200"/>
              <a:t>?</a:t>
            </a:r>
            <a:br>
              <a:rPr sz="3200"/>
            </a:br>
            <a:endParaRPr sz="3200"/>
          </a:p>
        </p:txBody>
      </p:sp>
      <p:pic>
        <p:nvPicPr>
          <p:cNvPr id="5" name="Picture 4"/>
          <p:cNvPicPr>
            <a:picLocks noChangeAspect="1"/>
          </p:cNvPicPr>
          <p:nvPr/>
        </p:nvPicPr>
        <p:blipFill>
          <a:blip r:embed="rId1"/>
          <a:srcRect l="18179" t="21529" r="17692" b="30531"/>
          <a:stretch>
            <a:fillRect/>
          </a:stretch>
        </p:blipFill>
        <p:spPr>
          <a:xfrm>
            <a:off x="5739130" y="2928620"/>
            <a:ext cx="773430" cy="622300"/>
          </a:xfrm>
          <a:prstGeom prst="rect">
            <a:avLst/>
          </a:prstGeom>
        </p:spPr>
      </p:pic>
      <p:sp>
        <p:nvSpPr>
          <p:cNvPr id="6" name="Text Box 5"/>
          <p:cNvSpPr txBox="1"/>
          <p:nvPr/>
        </p:nvSpPr>
        <p:spPr>
          <a:xfrm>
            <a:off x="457200" y="2036445"/>
            <a:ext cx="7797800" cy="2061210"/>
          </a:xfrm>
          <a:prstGeom prst="rect">
            <a:avLst/>
          </a:prstGeom>
          <a:noFill/>
        </p:spPr>
        <p:txBody>
          <a:bodyPr wrap="square" rtlCol="0" anchor="t">
            <a:spAutoFit/>
          </a:bodyPr>
          <a:p>
            <a:r>
              <a:rPr sz="3200">
                <a:sym typeface="+mn-ea"/>
              </a:rPr>
              <a:t>A. </a:t>
            </a:r>
            <a:r>
              <a:rPr lang="es-CL" sz="3200">
                <a:sym typeface="+mn-ea"/>
              </a:rPr>
              <a:t>4</a:t>
            </a:r>
            <a:r>
              <a:rPr sz="3200">
                <a:sym typeface="+mn-ea"/>
              </a:rPr>
              <a:t> se ubica a la derecha de 7.</a:t>
            </a:r>
            <a:endParaRPr sz="3200">
              <a:sym typeface="+mn-ea"/>
            </a:endParaRPr>
          </a:p>
          <a:p>
            <a:r>
              <a:rPr sz="3200">
                <a:sym typeface="+mn-ea"/>
              </a:rPr>
              <a:t>B. </a:t>
            </a:r>
            <a:r>
              <a:rPr lang="es-CL" sz="3200">
                <a:sym typeface="+mn-ea"/>
              </a:rPr>
              <a:t>1</a:t>
            </a:r>
            <a:r>
              <a:rPr lang="es-CL" sz="3200">
                <a:sym typeface="+mn-ea"/>
              </a:rPr>
              <a:t>3</a:t>
            </a:r>
            <a:r>
              <a:rPr sz="3200">
                <a:sym typeface="+mn-ea"/>
              </a:rPr>
              <a:t> se ubica a la izquierda de 10</a:t>
            </a:r>
            <a:endParaRPr sz="3200">
              <a:sym typeface="+mn-ea"/>
            </a:endParaRPr>
          </a:p>
          <a:p>
            <a:r>
              <a:rPr sz="3200">
                <a:sym typeface="+mn-ea"/>
              </a:rPr>
              <a:t>C. -</a:t>
            </a:r>
            <a:r>
              <a:rPr lang="es-CL" sz="3200">
                <a:sym typeface="+mn-ea"/>
              </a:rPr>
              <a:t>2</a:t>
            </a:r>
            <a:r>
              <a:rPr sz="3200">
                <a:sym typeface="+mn-ea"/>
              </a:rPr>
              <a:t> se ubica a la derecha de -3</a:t>
            </a:r>
            <a:endParaRPr sz="3200">
              <a:sym typeface="+mn-ea"/>
            </a:endParaRPr>
          </a:p>
          <a:p>
            <a:r>
              <a:rPr sz="3200">
                <a:sym typeface="+mn-ea"/>
              </a:rPr>
              <a:t>D. -</a:t>
            </a:r>
            <a:r>
              <a:rPr lang="es-CL" sz="3200">
                <a:sym typeface="+mn-ea"/>
              </a:rPr>
              <a:t>1</a:t>
            </a:r>
            <a:r>
              <a:rPr sz="3200">
                <a:sym typeface="+mn-ea"/>
              </a:rPr>
              <a:t> se ubica a la izquierda -7</a:t>
            </a:r>
            <a:endParaRPr sz="320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407603"/>
            <a:ext cx="8229600" cy="1143000"/>
          </a:xfrm>
        </p:spPr>
        <p:txBody>
          <a:bodyPr>
            <a:noAutofit/>
          </a:bodyPr>
          <a:p>
            <a:pPr algn="l"/>
            <a:r>
              <a:rPr sz="3200"/>
              <a:t>19.¿Cuál es el inverso aditivo del número entero ubicado entre –</a:t>
            </a:r>
            <a:r>
              <a:rPr lang="es-CL" sz="3200"/>
              <a:t>9</a:t>
            </a:r>
            <a:r>
              <a:rPr sz="3200"/>
              <a:t> y –</a:t>
            </a:r>
            <a:r>
              <a:rPr lang="es-CL" sz="3200"/>
              <a:t>7</a:t>
            </a:r>
            <a:r>
              <a:rPr sz="3200"/>
              <a:t>?</a:t>
            </a:r>
            <a:br>
              <a:rPr sz="3200"/>
            </a:br>
            <a:br>
              <a:rPr sz="3200"/>
            </a:br>
            <a:br>
              <a:rPr sz="3200"/>
            </a:br>
            <a:r>
              <a:rPr sz="3200"/>
              <a:t>A. </a:t>
            </a:r>
            <a:r>
              <a:rPr lang="es-CL" sz="3200"/>
              <a:t>8</a:t>
            </a:r>
            <a:br>
              <a:rPr sz="3200"/>
            </a:br>
            <a:r>
              <a:rPr sz="3200"/>
              <a:t>B. -</a:t>
            </a:r>
            <a:r>
              <a:rPr lang="es-CL" sz="3200"/>
              <a:t>8</a:t>
            </a:r>
            <a:br>
              <a:rPr sz="3200"/>
            </a:br>
            <a:r>
              <a:rPr sz="3200"/>
              <a:t>C. </a:t>
            </a:r>
            <a:r>
              <a:rPr lang="es-CL" sz="3200"/>
              <a:t>10</a:t>
            </a:r>
            <a:br>
              <a:rPr sz="3200"/>
            </a:br>
            <a:r>
              <a:rPr sz="3200"/>
              <a:t>D. -</a:t>
            </a:r>
            <a:r>
              <a:rPr lang="es-CL" sz="3200"/>
              <a:t>10</a:t>
            </a:r>
            <a:endParaRPr lang="es-CL" sz="3200"/>
          </a:p>
        </p:txBody>
      </p:sp>
      <p:pic>
        <p:nvPicPr>
          <p:cNvPr id="5" name="Picture 4"/>
          <p:cNvPicPr>
            <a:picLocks noChangeAspect="1"/>
          </p:cNvPicPr>
          <p:nvPr/>
        </p:nvPicPr>
        <p:blipFill>
          <a:blip r:embed="rId1"/>
          <a:srcRect l="18179" t="21529" r="17692" b="30531"/>
          <a:stretch>
            <a:fillRect/>
          </a:stretch>
        </p:blipFill>
        <p:spPr>
          <a:xfrm>
            <a:off x="1171575" y="2816225"/>
            <a:ext cx="773430" cy="6223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1314768"/>
            <a:ext cx="8229600" cy="1143000"/>
          </a:xfrm>
        </p:spPr>
        <p:txBody>
          <a:bodyPr>
            <a:normAutofit fontScale="90000"/>
          </a:bodyPr>
          <a:p>
            <a:pPr algn="l"/>
            <a:r>
              <a:rPr lang="en-US"/>
              <a:t>1. Cierto día de invierno, la temperatura a las </a:t>
            </a:r>
            <a:r>
              <a:rPr lang="es-CL" altLang="en-US"/>
              <a:t>4</a:t>
            </a:r>
            <a:r>
              <a:rPr lang="en-US"/>
              <a:t> de la mañana fue 0 °C y al mediodía subió </a:t>
            </a:r>
            <a:r>
              <a:rPr lang="es-CL" altLang="en-US"/>
              <a:t>8</a:t>
            </a:r>
            <a:r>
              <a:rPr lang="en-US"/>
              <a:t> grados Celsius. ¿Cuál fue la temperatura al mediodía? </a:t>
            </a:r>
            <a:endParaRPr lang="en-US"/>
          </a:p>
        </p:txBody>
      </p:sp>
      <p:sp>
        <p:nvSpPr>
          <p:cNvPr id="3" name="Content Placeholder 2"/>
          <p:cNvSpPr>
            <a:spLocks noGrp="1"/>
          </p:cNvSpPr>
          <p:nvPr>
            <p:ph idx="1"/>
          </p:nvPr>
        </p:nvSpPr>
        <p:spPr>
          <a:xfrm>
            <a:off x="457200" y="3721100"/>
            <a:ext cx="8229600" cy="2405380"/>
          </a:xfrm>
        </p:spPr>
        <p:txBody>
          <a:bodyPr/>
          <a:p>
            <a:pPr marL="514350" indent="-514350">
              <a:buFont typeface="+mj-lt"/>
              <a:buAutoNum type="alphaUcPeriod"/>
            </a:pPr>
            <a:r>
              <a:rPr lang="es-CL" altLang="en-US"/>
              <a:t>0°</a:t>
            </a:r>
            <a:endParaRPr lang="es-CL" altLang="en-US"/>
          </a:p>
          <a:p>
            <a:pPr marL="514350" indent="-514350">
              <a:buFont typeface="+mj-lt"/>
              <a:buAutoNum type="alphaUcPeriod"/>
            </a:pPr>
            <a:r>
              <a:rPr lang="es-CL" altLang="en-US"/>
              <a:t>4°</a:t>
            </a:r>
            <a:endParaRPr lang="es-CL" altLang="en-US"/>
          </a:p>
          <a:p>
            <a:pPr marL="514350" indent="-514350">
              <a:buFont typeface="+mj-lt"/>
              <a:buAutoNum type="alphaUcPeriod"/>
            </a:pPr>
            <a:r>
              <a:rPr lang="es-CL" altLang="en-US"/>
              <a:t>8°</a:t>
            </a:r>
            <a:endParaRPr lang="es-CL" altLang="en-US"/>
          </a:p>
          <a:p>
            <a:pPr marL="514350" indent="-514350">
              <a:buFont typeface="+mj-lt"/>
              <a:buAutoNum type="alphaUcPeriod"/>
            </a:pPr>
            <a:r>
              <a:rPr lang="es-CL" altLang="en-US"/>
              <a:t>12°</a:t>
            </a:r>
            <a:endParaRPr lang="es-CL" altLang="en-US"/>
          </a:p>
        </p:txBody>
      </p:sp>
      <p:pic>
        <p:nvPicPr>
          <p:cNvPr id="5" name="Picture 4"/>
          <p:cNvPicPr>
            <a:picLocks noChangeAspect="1"/>
          </p:cNvPicPr>
          <p:nvPr/>
        </p:nvPicPr>
        <p:blipFill>
          <a:blip r:embed="rId1"/>
          <a:srcRect l="18179" t="21529" r="17692" b="30531"/>
          <a:stretch>
            <a:fillRect/>
          </a:stretch>
        </p:blipFill>
        <p:spPr>
          <a:xfrm>
            <a:off x="1493520" y="4772660"/>
            <a:ext cx="773430" cy="6223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407603"/>
            <a:ext cx="8229600" cy="1143000"/>
          </a:xfrm>
        </p:spPr>
        <p:txBody>
          <a:bodyPr>
            <a:noAutofit/>
          </a:bodyPr>
          <a:p>
            <a:pPr algn="l"/>
            <a:r>
              <a:rPr sz="3200"/>
              <a:t>20. ¿Cual de las siguientes alternativas muestra el inverso aditivo del inverso aditivo de -</a:t>
            </a:r>
            <a:r>
              <a:rPr lang="es-CL" sz="3200"/>
              <a:t>4</a:t>
            </a:r>
            <a:br>
              <a:rPr sz="3200"/>
            </a:br>
            <a:br>
              <a:rPr sz="3200"/>
            </a:br>
            <a:r>
              <a:rPr sz="3200"/>
              <a:t>A. -</a:t>
            </a:r>
            <a:r>
              <a:rPr lang="es-CL" sz="3200"/>
              <a:t>8</a:t>
            </a:r>
            <a:br>
              <a:rPr sz="3200"/>
            </a:br>
            <a:r>
              <a:rPr sz="3200"/>
              <a:t>B. -</a:t>
            </a:r>
            <a:r>
              <a:rPr lang="es-CL" sz="3200"/>
              <a:t>4</a:t>
            </a:r>
            <a:br>
              <a:rPr sz="3200"/>
            </a:br>
            <a:r>
              <a:rPr sz="3200"/>
              <a:t>C. 0</a:t>
            </a:r>
            <a:br>
              <a:rPr sz="3200"/>
            </a:br>
            <a:r>
              <a:rPr sz="3200"/>
              <a:t>D. </a:t>
            </a:r>
            <a:r>
              <a:rPr lang="es-CL" sz="3200"/>
              <a:t>4</a:t>
            </a:r>
            <a:endParaRPr lang="es-CL" sz="3200"/>
          </a:p>
        </p:txBody>
      </p:sp>
      <p:pic>
        <p:nvPicPr>
          <p:cNvPr id="5" name="Picture 4"/>
          <p:cNvPicPr>
            <a:picLocks noChangeAspect="1"/>
          </p:cNvPicPr>
          <p:nvPr/>
        </p:nvPicPr>
        <p:blipFill>
          <a:blip r:embed="rId1"/>
          <a:srcRect l="18179" t="21529" r="17692" b="30531"/>
          <a:stretch>
            <a:fillRect/>
          </a:stretch>
        </p:blipFill>
        <p:spPr>
          <a:xfrm>
            <a:off x="1354455" y="3117850"/>
            <a:ext cx="773430" cy="6223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407603"/>
            <a:ext cx="8229600" cy="1143000"/>
          </a:xfrm>
        </p:spPr>
        <p:txBody>
          <a:bodyPr>
            <a:noAutofit/>
          </a:bodyPr>
          <a:p>
            <a:pPr algn="l"/>
            <a:r>
              <a:rPr sz="3200"/>
              <a:t>21. ¿Cual de las siguientes alternativas es </a:t>
            </a:r>
            <a:r>
              <a:rPr lang="es-CL" sz="3200"/>
              <a:t>falsa</a:t>
            </a:r>
            <a:r>
              <a:rPr sz="3200"/>
              <a:t>?</a:t>
            </a:r>
            <a:br>
              <a:rPr sz="3200"/>
            </a:br>
            <a:r>
              <a:rPr sz="3200"/>
              <a:t>A. El inverso aditivo de -1 es 1</a:t>
            </a:r>
            <a:br>
              <a:rPr sz="3200"/>
            </a:br>
            <a:r>
              <a:rPr sz="3200"/>
              <a:t>B. Todos los números naturales tienen inverso</a:t>
            </a:r>
            <a:br>
              <a:rPr sz="3200"/>
            </a:br>
            <a:r>
              <a:rPr sz="3200"/>
              <a:t>aditivo en el conjunto de los números </a:t>
            </a:r>
            <a:r>
              <a:rPr lang="es-CL" sz="3200"/>
              <a:t>negativos</a:t>
            </a:r>
            <a:r>
              <a:rPr sz="3200"/>
              <a:t>.</a:t>
            </a:r>
            <a:br>
              <a:rPr sz="3200"/>
            </a:br>
            <a:r>
              <a:rPr sz="3200"/>
              <a:t>C. Si el inverso aditivo de un número es </a:t>
            </a:r>
            <a:r>
              <a:rPr lang="es-CL" sz="3200"/>
              <a:t>8</a:t>
            </a:r>
            <a:r>
              <a:rPr sz="3200"/>
              <a:t>,</a:t>
            </a:r>
            <a:br>
              <a:rPr sz="3200"/>
            </a:br>
            <a:r>
              <a:rPr sz="3200"/>
              <a:t>entonces el número es (–8).</a:t>
            </a:r>
            <a:br>
              <a:rPr sz="3200"/>
            </a:br>
            <a:r>
              <a:rPr sz="3200"/>
              <a:t>D. El conjunto de los números enteros está</a:t>
            </a:r>
            <a:br>
              <a:rPr sz="3200"/>
            </a:br>
            <a:r>
              <a:rPr sz="3200"/>
              <a:t>compuesto por los números </a:t>
            </a:r>
            <a:r>
              <a:rPr lang="es-CL" sz="3200"/>
              <a:t>racionales</a:t>
            </a:r>
            <a:r>
              <a:rPr sz="3200"/>
              <a:t>, el cero y sus inversos aditivos.</a:t>
            </a:r>
            <a:endParaRPr sz="3200"/>
          </a:p>
        </p:txBody>
      </p:sp>
      <p:pic>
        <p:nvPicPr>
          <p:cNvPr id="5" name="Picture 4"/>
          <p:cNvPicPr>
            <a:picLocks noChangeAspect="1"/>
          </p:cNvPicPr>
          <p:nvPr/>
        </p:nvPicPr>
        <p:blipFill>
          <a:blip r:embed="rId1"/>
          <a:srcRect l="18179" t="21529" r="17692" b="30531"/>
          <a:stretch>
            <a:fillRect/>
          </a:stretch>
        </p:blipFill>
        <p:spPr>
          <a:xfrm>
            <a:off x="4325620" y="4733925"/>
            <a:ext cx="773430" cy="6223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407603"/>
            <a:ext cx="8229600" cy="1143000"/>
          </a:xfrm>
        </p:spPr>
        <p:txBody>
          <a:bodyPr>
            <a:noAutofit/>
          </a:bodyPr>
          <a:p>
            <a:pPr algn="l"/>
            <a:r>
              <a:rPr sz="3200"/>
              <a:t>22.¿Cual de los siguientes números es m</a:t>
            </a:r>
            <a:r>
              <a:rPr lang="es-CL" sz="3200"/>
              <a:t>enor</a:t>
            </a:r>
            <a:r>
              <a:rPr sz="3200"/>
              <a:t> que |-</a:t>
            </a:r>
            <a:r>
              <a:rPr lang="es-CL" sz="3200"/>
              <a:t>10</a:t>
            </a:r>
            <a:r>
              <a:rPr sz="3200"/>
              <a:t>|?</a:t>
            </a:r>
            <a:br>
              <a:rPr sz="3200"/>
            </a:br>
            <a:br>
              <a:rPr sz="3200"/>
            </a:br>
            <a:r>
              <a:rPr sz="3200"/>
              <a:t>A. </a:t>
            </a:r>
            <a:r>
              <a:rPr lang="es-CL" sz="3200"/>
              <a:t>20</a:t>
            </a:r>
            <a:br>
              <a:rPr sz="3200"/>
            </a:br>
            <a:r>
              <a:rPr sz="3200"/>
              <a:t>B. </a:t>
            </a:r>
            <a:r>
              <a:rPr lang="es-CL" sz="3200"/>
              <a:t>15</a:t>
            </a:r>
            <a:br>
              <a:rPr sz="3200"/>
            </a:br>
            <a:r>
              <a:rPr sz="3200"/>
              <a:t>C. </a:t>
            </a:r>
            <a:r>
              <a:rPr lang="es-CL" sz="3200"/>
              <a:t>10</a:t>
            </a:r>
            <a:br>
              <a:rPr sz="3200"/>
            </a:br>
            <a:r>
              <a:rPr sz="3200"/>
              <a:t>D. </a:t>
            </a:r>
            <a:r>
              <a:rPr lang="es-CL" sz="3200"/>
              <a:t>5</a:t>
            </a:r>
            <a:endParaRPr lang="es-CL" sz="3200"/>
          </a:p>
        </p:txBody>
      </p:sp>
      <p:pic>
        <p:nvPicPr>
          <p:cNvPr id="5" name="Picture 4"/>
          <p:cNvPicPr>
            <a:picLocks noChangeAspect="1"/>
          </p:cNvPicPr>
          <p:nvPr/>
        </p:nvPicPr>
        <p:blipFill>
          <a:blip r:embed="rId1"/>
          <a:srcRect l="18179" t="21529" r="17692" b="30531"/>
          <a:stretch>
            <a:fillRect/>
          </a:stretch>
        </p:blipFill>
        <p:spPr>
          <a:xfrm>
            <a:off x="1430655" y="4017010"/>
            <a:ext cx="773430" cy="6223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407603"/>
            <a:ext cx="8229600" cy="1143000"/>
          </a:xfrm>
        </p:spPr>
        <p:txBody>
          <a:bodyPr>
            <a:noAutofit/>
          </a:bodyPr>
          <a:p>
            <a:pPr algn="l"/>
            <a:r>
              <a:rPr sz="3200"/>
              <a:t>23.¿Cual de las siguientes afirmaciones es </a:t>
            </a:r>
            <a:r>
              <a:rPr lang="es-CL" sz="3200"/>
              <a:t>falsa</a:t>
            </a:r>
            <a:r>
              <a:rPr sz="3200"/>
              <a:t>?</a:t>
            </a:r>
            <a:br>
              <a:rPr sz="3200"/>
            </a:br>
            <a:r>
              <a:rPr sz="3200"/>
              <a:t>A. El valor absoluto de un número entero</a:t>
            </a:r>
            <a:br>
              <a:rPr sz="3200"/>
            </a:br>
            <a:r>
              <a:rPr sz="3200"/>
              <a:t>positivo es siempre positivo.</a:t>
            </a:r>
            <a:br>
              <a:rPr sz="3200"/>
            </a:br>
            <a:r>
              <a:rPr sz="3200"/>
              <a:t>B. El valor absoluto de un número entero e</a:t>
            </a:r>
            <a:r>
              <a:rPr lang="es-CL" sz="3200"/>
              <a:t>s </a:t>
            </a:r>
            <a:r>
              <a:rPr sz="3200"/>
              <a:t>un número negativo.</a:t>
            </a:r>
            <a:br>
              <a:rPr sz="3200"/>
            </a:br>
            <a:r>
              <a:rPr sz="3200"/>
              <a:t>C. El valor absoluto de un número </a:t>
            </a:r>
            <a:r>
              <a:rPr lang="es-CL" sz="3200"/>
              <a:t>no </a:t>
            </a:r>
            <a:br>
              <a:rPr sz="3200"/>
            </a:br>
            <a:r>
              <a:rPr sz="3200"/>
              <a:t>siempre </a:t>
            </a:r>
            <a:r>
              <a:rPr sz="3200">
                <a:sym typeface="+mn-ea"/>
              </a:rPr>
              <a:t>es </a:t>
            </a:r>
            <a:r>
              <a:rPr sz="3200"/>
              <a:t>mayor que el mismo numero</a:t>
            </a:r>
            <a:br>
              <a:rPr sz="3200"/>
            </a:br>
            <a:r>
              <a:rPr sz="3200"/>
              <a:t>D. El valor absoluto de un entero negativo siempre es positivo</a:t>
            </a:r>
            <a:endParaRPr sz="3200"/>
          </a:p>
        </p:txBody>
      </p:sp>
      <p:pic>
        <p:nvPicPr>
          <p:cNvPr id="5" name="Picture 4"/>
          <p:cNvPicPr>
            <a:picLocks noChangeAspect="1"/>
          </p:cNvPicPr>
          <p:nvPr/>
        </p:nvPicPr>
        <p:blipFill>
          <a:blip r:embed="rId1"/>
          <a:srcRect l="18179" t="21529" r="17692" b="30531"/>
          <a:stretch>
            <a:fillRect/>
          </a:stretch>
        </p:blipFill>
        <p:spPr>
          <a:xfrm>
            <a:off x="3707130" y="2668270"/>
            <a:ext cx="773430" cy="6223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407603"/>
            <a:ext cx="8229600" cy="1143000"/>
          </a:xfrm>
        </p:spPr>
        <p:txBody>
          <a:bodyPr>
            <a:noAutofit/>
          </a:bodyPr>
          <a:p>
            <a:pPr algn="l"/>
            <a:r>
              <a:rPr sz="3200"/>
              <a:t>24.¿Cual de las siguientes afirmaciones es </a:t>
            </a:r>
            <a:r>
              <a:rPr lang="es-CL" sz="3200"/>
              <a:t>verdadera</a:t>
            </a:r>
            <a:r>
              <a:rPr sz="3200"/>
              <a:t>?</a:t>
            </a:r>
            <a:br>
              <a:rPr sz="3200"/>
            </a:br>
            <a:br>
              <a:rPr sz="3200"/>
            </a:br>
            <a:r>
              <a:rPr sz="3200"/>
              <a:t>A. </a:t>
            </a:r>
            <a:r>
              <a:rPr lang="es-CL" sz="3200"/>
              <a:t>4</a:t>
            </a:r>
            <a:r>
              <a:rPr sz="3200"/>
              <a:t> &gt; </a:t>
            </a:r>
            <a:r>
              <a:rPr lang="es-CL" sz="3200"/>
              <a:t>7</a:t>
            </a:r>
            <a:br>
              <a:rPr sz="3200"/>
            </a:br>
            <a:r>
              <a:rPr sz="3200"/>
              <a:t>B. </a:t>
            </a:r>
            <a:r>
              <a:rPr lang="es-CL" sz="3200"/>
              <a:t>8</a:t>
            </a:r>
            <a:r>
              <a:rPr sz="3200"/>
              <a:t> &gt; –</a:t>
            </a:r>
            <a:r>
              <a:rPr lang="es-CL" sz="3200"/>
              <a:t>14</a:t>
            </a:r>
            <a:br>
              <a:rPr sz="3200"/>
            </a:br>
            <a:r>
              <a:rPr sz="3200"/>
              <a:t>C. –</a:t>
            </a:r>
            <a:r>
              <a:rPr lang="es-CL" sz="3200"/>
              <a:t>2</a:t>
            </a:r>
            <a:r>
              <a:rPr sz="3200"/>
              <a:t> &lt; –</a:t>
            </a:r>
            <a:r>
              <a:rPr lang="es-CL" sz="3200"/>
              <a:t>21</a:t>
            </a:r>
            <a:br>
              <a:rPr sz="3200"/>
            </a:br>
            <a:r>
              <a:rPr sz="3200"/>
              <a:t>D. –</a:t>
            </a:r>
            <a:r>
              <a:rPr lang="es-CL" sz="3200"/>
              <a:t>20</a:t>
            </a:r>
            <a:r>
              <a:rPr sz="3200"/>
              <a:t> &lt; –</a:t>
            </a:r>
            <a:r>
              <a:rPr lang="es-CL" sz="3200"/>
              <a:t>28</a:t>
            </a:r>
            <a:endParaRPr lang="es-CL" sz="3200"/>
          </a:p>
        </p:txBody>
      </p:sp>
      <p:pic>
        <p:nvPicPr>
          <p:cNvPr id="5" name="Picture 4"/>
          <p:cNvPicPr>
            <a:picLocks noChangeAspect="1"/>
          </p:cNvPicPr>
          <p:nvPr/>
        </p:nvPicPr>
        <p:blipFill>
          <a:blip r:embed="rId1"/>
          <a:srcRect l="18179" t="21529" r="17692" b="30531"/>
          <a:stretch>
            <a:fillRect/>
          </a:stretch>
        </p:blipFill>
        <p:spPr>
          <a:xfrm>
            <a:off x="2301875" y="3117850"/>
            <a:ext cx="773430" cy="6223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2085466" y="-160675"/>
            <a:ext cx="4451861" cy="1862048"/>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11500" b="1" dirty="0" smtClean="0">
                <a:solidFill>
                  <a:schemeClr val="accent4"/>
                </a:solidFill>
              </a:rPr>
              <a:t>(-</a:t>
            </a:r>
            <a:r>
              <a:rPr lang="es-ES" sz="11500" b="1" dirty="0">
                <a:solidFill>
                  <a:schemeClr val="accent4"/>
                </a:solidFill>
              </a:rPr>
              <a:t>2</a:t>
            </a:r>
            <a:r>
              <a:rPr lang="es-ES" sz="11500" b="1" dirty="0" smtClean="0">
                <a:solidFill>
                  <a:schemeClr val="accent4"/>
                </a:solidFill>
              </a:rPr>
              <a:t>) + 5</a:t>
            </a:r>
            <a:endParaRPr lang="es-ES" sz="11500" b="1" dirty="0">
              <a:solidFill>
                <a:schemeClr val="accent4"/>
              </a:solidFill>
            </a:endParaRPr>
          </a:p>
        </p:txBody>
      </p:sp>
      <p:sp>
        <p:nvSpPr>
          <p:cNvPr id="5" name="Rectángulo 4"/>
          <p:cNvSpPr/>
          <p:nvPr/>
        </p:nvSpPr>
        <p:spPr>
          <a:xfrm>
            <a:off x="418667" y="1934825"/>
            <a:ext cx="2319866" cy="4524315"/>
          </a:xfrm>
          <a:prstGeom prst="rect">
            <a:avLst/>
          </a:prstGeom>
          <a:noFill/>
        </p:spPr>
        <p:txBody>
          <a:bodyPr wrap="none" lIns="91440" tIns="45720" rIns="91440" bIns="45720">
            <a:spAutoFit/>
          </a:bodyPr>
          <a:lstStyle/>
          <a:p>
            <a:pPr marL="1371600" indent="-1371600">
              <a:buAutoNum type="alphaUcParenR"/>
            </a:pPr>
            <a:r>
              <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endPar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a:p>
            <a:pPr marL="1371600" indent="-1371600">
              <a:buAutoNum type="alphaUcParenR"/>
            </a:pPr>
            <a:r>
              <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-3</a:t>
            </a:r>
            <a:endPar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a:p>
            <a:pPr marL="1371600" indent="-1371600">
              <a:buAutoNum type="alphaUcParenR"/>
            </a:pPr>
            <a:r>
              <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3</a:t>
            </a:r>
            <a:endPar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a:p>
            <a:pPr marL="1371600" indent="-1371600">
              <a:buAutoNum type="alphaUcParenR"/>
            </a:pPr>
            <a:r>
              <a:rPr lang="es-ES" sz="7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endParaRPr lang="es-ES" sz="7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3" name="Imagen 2"/>
          <p:cNvPicPr>
            <a:picLocks noChangeAspect="1"/>
          </p:cNvPicPr>
          <p:nvPr/>
        </p:nvPicPr>
        <p:blipFill>
          <a:blip r:embed="rId1"/>
          <a:stretch>
            <a:fillRect/>
          </a:stretch>
        </p:blipFill>
        <p:spPr>
          <a:xfrm>
            <a:off x="2907030" y="3246120"/>
            <a:ext cx="784860" cy="784860"/>
          </a:xfrm>
          <a:prstGeom prst="rect">
            <a:avLst/>
          </a:prstGeom>
        </p:spPr>
      </p:pic>
      <p:pic>
        <p:nvPicPr>
          <p:cNvPr id="7" name="Imagen 6"/>
          <p:cNvPicPr>
            <a:picLocks noChangeAspect="1"/>
          </p:cNvPicPr>
          <p:nvPr/>
        </p:nvPicPr>
        <p:blipFill>
          <a:blip r:embed="rId1"/>
          <a:stretch>
            <a:fillRect/>
          </a:stretch>
        </p:blipFill>
        <p:spPr>
          <a:xfrm>
            <a:off x="2907030" y="2186940"/>
            <a:ext cx="784860" cy="784860"/>
          </a:xfrm>
          <a:prstGeom prst="rect">
            <a:avLst/>
          </a:prstGeom>
        </p:spPr>
      </p:pic>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2120" y="4427140"/>
            <a:ext cx="2032000" cy="2032000"/>
          </a:xfrm>
          <a:prstGeom prst="rect">
            <a:avLst/>
          </a:prstGeom>
        </p:spPr>
      </p:pic>
      <p:pic>
        <p:nvPicPr>
          <p:cNvPr id="2" name="Imagen 1"/>
          <p:cNvPicPr>
            <a:picLocks noChangeAspect="1"/>
          </p:cNvPicPr>
          <p:nvPr/>
        </p:nvPicPr>
        <p:blipFill>
          <a:blip r:embed="rId3"/>
          <a:stretch>
            <a:fillRect/>
          </a:stretch>
        </p:blipFill>
        <p:spPr>
          <a:xfrm>
            <a:off x="2907030" y="4427140"/>
            <a:ext cx="784860" cy="589927"/>
          </a:xfrm>
          <a:prstGeom prst="rect">
            <a:avLst/>
          </a:prstGeom>
        </p:spPr>
      </p:pic>
      <p:sp>
        <p:nvSpPr>
          <p:cNvPr id="6" name="Rectángulo 5"/>
          <p:cNvSpPr/>
          <p:nvPr/>
        </p:nvSpPr>
        <p:spPr>
          <a:xfrm>
            <a:off x="1120140" y="320040"/>
            <a:ext cx="274320" cy="274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_tradnl"/>
          </a:p>
        </p:txBody>
      </p:sp>
      <p:sp>
        <p:nvSpPr>
          <p:cNvPr id="9" name="Rectángulo 8"/>
          <p:cNvSpPr/>
          <p:nvPr/>
        </p:nvSpPr>
        <p:spPr>
          <a:xfrm>
            <a:off x="845820" y="724629"/>
            <a:ext cx="274320" cy="274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_tradnl"/>
          </a:p>
        </p:txBody>
      </p:sp>
      <p:sp>
        <p:nvSpPr>
          <p:cNvPr id="11" name="Rectángulo 10"/>
          <p:cNvSpPr/>
          <p:nvPr/>
        </p:nvSpPr>
        <p:spPr>
          <a:xfrm>
            <a:off x="7091173" y="678909"/>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3" name="Rectángulo 12"/>
          <p:cNvSpPr/>
          <p:nvPr/>
        </p:nvSpPr>
        <p:spPr>
          <a:xfrm>
            <a:off x="7859142" y="1014918"/>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4" name="Rectángulo 13"/>
          <p:cNvSpPr/>
          <p:nvPr/>
        </p:nvSpPr>
        <p:spPr>
          <a:xfrm>
            <a:off x="7494970" y="816069"/>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5" name="Rectángulo 14"/>
          <p:cNvSpPr/>
          <p:nvPr/>
        </p:nvSpPr>
        <p:spPr>
          <a:xfrm>
            <a:off x="7091173" y="182880"/>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6" name="Rectángulo 15"/>
          <p:cNvSpPr/>
          <p:nvPr/>
        </p:nvSpPr>
        <p:spPr>
          <a:xfrm>
            <a:off x="7661022" y="365760"/>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0" name="Text Box 9"/>
          <p:cNvSpPr txBox="1"/>
          <p:nvPr/>
        </p:nvSpPr>
        <p:spPr>
          <a:xfrm>
            <a:off x="97790" y="182880"/>
            <a:ext cx="748030" cy="368300"/>
          </a:xfrm>
          <a:prstGeom prst="rect">
            <a:avLst/>
          </a:prstGeom>
          <a:noFill/>
        </p:spPr>
        <p:txBody>
          <a:bodyPr wrap="square" rtlCol="0">
            <a:spAutoFit/>
          </a:bodyPr>
          <a:p>
            <a:r>
              <a:rPr lang="es-CL" altLang="en-US"/>
              <a:t>25.-</a:t>
            </a:r>
            <a:endParaRPr lang="es-CL" altLang="en-US"/>
          </a:p>
        </p:txBody>
      </p:sp>
    </p:spTree>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1"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par>
                          <p:cTn id="12" fill="hold">
                            <p:stCondLst>
                              <p:cond delay="850"/>
                            </p:stCondLst>
                            <p:childTnLst>
                              <p:par>
                                <p:cTn id="13" presetID="47" presetClass="entr" presetSubtype="0" fill="hold" grpId="0"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1000"/>
                                        <p:tgtEl>
                                          <p:spTgt spid="5">
                                            <p:txEl>
                                              <p:pRg st="0" end="0"/>
                                            </p:txEl>
                                          </p:spTgt>
                                        </p:tgtEl>
                                      </p:cBhvr>
                                    </p:animEffect>
                                    <p:anim calcmode="lin" valueType="num">
                                      <p:cBhvr>
                                        <p:cTn id="16"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par>
                          <p:cTn id="18" fill="hold">
                            <p:stCondLst>
                              <p:cond delay="1850"/>
                            </p:stCondLst>
                            <p:childTnLst>
                              <p:par>
                                <p:cTn id="19" presetID="47" presetClass="entr" presetSubtype="0" fill="hold" grpId="0" nodeType="after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par>
                          <p:cTn id="24" fill="hold">
                            <p:stCondLst>
                              <p:cond delay="2850"/>
                            </p:stCondLst>
                            <p:childTnLst>
                              <p:par>
                                <p:cTn id="25" presetID="47" presetClass="entr" presetSubtype="0" fill="hold" grpId="0" nodeType="after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fade">
                                      <p:cBhvr>
                                        <p:cTn id="27" dur="1000"/>
                                        <p:tgtEl>
                                          <p:spTgt spid="5">
                                            <p:txEl>
                                              <p:pRg st="2" end="2"/>
                                            </p:txEl>
                                          </p:spTgt>
                                        </p:tgtEl>
                                      </p:cBhvr>
                                    </p:animEffect>
                                    <p:anim calcmode="lin" valueType="num">
                                      <p:cBhvr>
                                        <p:cTn id="2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par>
                          <p:cTn id="30" fill="hold">
                            <p:stCondLst>
                              <p:cond delay="3850"/>
                            </p:stCondLst>
                            <p:childTnLst>
                              <p:par>
                                <p:cTn id="31" presetID="47" presetClass="entr" presetSubtype="0" fill="hold" grpId="0" nodeType="afterEffect">
                                  <p:stCondLst>
                                    <p:cond delay="0"/>
                                  </p:stCondLst>
                                  <p:childTnLst>
                                    <p:set>
                                      <p:cBhvr>
                                        <p:cTn id="32" dur="1" fill="hold">
                                          <p:stCondLst>
                                            <p:cond delay="0"/>
                                          </p:stCondLst>
                                        </p:cTn>
                                        <p:tgtEl>
                                          <p:spTgt spid="5">
                                            <p:txEl>
                                              <p:pRg st="3" end="3"/>
                                            </p:txEl>
                                          </p:spTgt>
                                        </p:tgtEl>
                                        <p:attrNameLst>
                                          <p:attrName>style.visibility</p:attrName>
                                        </p:attrNameLst>
                                      </p:cBhvr>
                                      <p:to>
                                        <p:strVal val="visible"/>
                                      </p:to>
                                    </p:set>
                                    <p:animEffect transition="in" filter="fade">
                                      <p:cBhvr>
                                        <p:cTn id="33" dur="1000"/>
                                        <p:tgtEl>
                                          <p:spTgt spid="5">
                                            <p:txEl>
                                              <p:pRg st="3" end="3"/>
                                            </p:txEl>
                                          </p:spTgt>
                                        </p:tgtEl>
                                      </p:cBhvr>
                                    </p:animEffect>
                                    <p:anim calcmode="lin" valueType="num">
                                      <p:cBhvr>
                                        <p:cTn id="34"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52" presetClass="entr" presetSubtype="0" fill="hold" nodeType="clickEffect">
                                  <p:stCondLst>
                                    <p:cond delay="0"/>
                                  </p:stCondLst>
                                  <p:childTnLst>
                                    <p:set>
                                      <p:cBhvr>
                                        <p:cTn id="39" dur="1" fill="hold">
                                          <p:stCondLst>
                                            <p:cond delay="0"/>
                                          </p:stCondLst>
                                        </p:cTn>
                                        <p:tgtEl>
                                          <p:spTgt spid="7"/>
                                        </p:tgtEl>
                                        <p:attrNameLst>
                                          <p:attrName>style.visibility</p:attrName>
                                        </p:attrNameLst>
                                      </p:cBhvr>
                                      <p:to>
                                        <p:strVal val="visible"/>
                                      </p:to>
                                    </p:set>
                                    <p:animScale>
                                      <p:cBhvr>
                                        <p:cTn id="40"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1" dur="1000" decel="50000" fill="hold">
                                          <p:stCondLst>
                                            <p:cond delay="0"/>
                                          </p:stCondLst>
                                        </p:cTn>
                                        <p:tgtEl>
                                          <p:spTgt spid="7"/>
                                        </p:tgtEl>
                                        <p:attrNameLst>
                                          <p:attrName>ppt_x</p:attrName>
                                          <p:attrName>ppt_y</p:attrName>
                                        </p:attrNameLst>
                                      </p:cBhvr>
                                    </p:animMotion>
                                    <p:animEffect transition="in" filter="fade">
                                      <p:cBhvr>
                                        <p:cTn id="42" dur="1000"/>
                                        <p:tgtEl>
                                          <p:spTgt spid="7"/>
                                        </p:tgtEl>
                                      </p:cBhvr>
                                    </p:animEffect>
                                  </p:childTnLst>
                                </p:cTn>
                              </p:par>
                              <p:par>
                                <p:cTn id="43" presetID="52" presetClass="entr" presetSubtype="0" fill="hold" nodeType="withEffect">
                                  <p:stCondLst>
                                    <p:cond delay="0"/>
                                  </p:stCondLst>
                                  <p:childTnLst>
                                    <p:set>
                                      <p:cBhvr>
                                        <p:cTn id="44" dur="1" fill="hold">
                                          <p:stCondLst>
                                            <p:cond delay="0"/>
                                          </p:stCondLst>
                                        </p:cTn>
                                        <p:tgtEl>
                                          <p:spTgt spid="3"/>
                                        </p:tgtEl>
                                        <p:attrNameLst>
                                          <p:attrName>style.visibility</p:attrName>
                                        </p:attrNameLst>
                                      </p:cBhvr>
                                      <p:to>
                                        <p:strVal val="visible"/>
                                      </p:to>
                                    </p:set>
                                    <p:animScale>
                                      <p:cBhvr>
                                        <p:cTn id="45"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6" dur="1000" decel="50000" fill="hold">
                                          <p:stCondLst>
                                            <p:cond delay="0"/>
                                          </p:stCondLst>
                                        </p:cTn>
                                        <p:tgtEl>
                                          <p:spTgt spid="3"/>
                                        </p:tgtEl>
                                        <p:attrNameLst>
                                          <p:attrName>ppt_x</p:attrName>
                                          <p:attrName>ppt_y</p:attrName>
                                        </p:attrNameLst>
                                      </p:cBhvr>
                                    </p:animMotion>
                                    <p:animEffect transition="in" filter="fade">
                                      <p:cBhvr>
                                        <p:cTn id="47" dur="1000"/>
                                        <p:tgtEl>
                                          <p:spTgt spid="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2"/>
                                        </p:tgtEl>
                                        <p:attrNameLst>
                                          <p:attrName>style.visibility</p:attrName>
                                        </p:attrNameLst>
                                      </p:cBhvr>
                                      <p:to>
                                        <p:strVal val="visible"/>
                                      </p:to>
                                    </p:set>
                                    <p:animEffect transition="in" filter="wipe(down)">
                                      <p:cBhvr>
                                        <p:cTn id="5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1"/>
      <p:bldP spid="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399382" y="-160675"/>
            <a:ext cx="5824031" cy="1862048"/>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11500" b="1" dirty="0" smtClean="0">
                <a:solidFill>
                  <a:schemeClr val="accent4"/>
                </a:solidFill>
              </a:rPr>
              <a:t>(-</a:t>
            </a:r>
            <a:r>
              <a:rPr lang="es-ES" sz="11500" b="1" dirty="0">
                <a:solidFill>
                  <a:schemeClr val="accent4"/>
                </a:solidFill>
              </a:rPr>
              <a:t>2</a:t>
            </a:r>
            <a:r>
              <a:rPr lang="es-ES" sz="11500" b="1" dirty="0" smtClean="0">
                <a:solidFill>
                  <a:schemeClr val="accent4"/>
                </a:solidFill>
              </a:rPr>
              <a:t>) + (-5)</a:t>
            </a:r>
            <a:endParaRPr lang="es-ES" sz="11500" b="1" dirty="0">
              <a:solidFill>
                <a:schemeClr val="accent4"/>
              </a:solidFill>
            </a:endParaRPr>
          </a:p>
        </p:txBody>
      </p:sp>
      <p:sp>
        <p:nvSpPr>
          <p:cNvPr id="5" name="Rectángulo 4"/>
          <p:cNvSpPr/>
          <p:nvPr/>
        </p:nvSpPr>
        <p:spPr>
          <a:xfrm>
            <a:off x="418667" y="1934825"/>
            <a:ext cx="2319866" cy="4524315"/>
          </a:xfrm>
          <a:prstGeom prst="rect">
            <a:avLst/>
          </a:prstGeom>
          <a:noFill/>
        </p:spPr>
        <p:txBody>
          <a:bodyPr wrap="none" lIns="91440" tIns="45720" rIns="91440" bIns="45720">
            <a:spAutoFit/>
          </a:bodyPr>
          <a:lstStyle/>
          <a:p>
            <a:pPr marL="1371600" indent="-1371600">
              <a:buAutoNum type="alphaUcParenR"/>
            </a:pPr>
            <a:r>
              <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endPar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a:p>
            <a:pPr marL="1371600" indent="-1371600">
              <a:buAutoNum type="alphaUcParenR"/>
            </a:pPr>
            <a:r>
              <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-3</a:t>
            </a:r>
            <a:endPar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a:p>
            <a:pPr marL="1371600" indent="-1371600">
              <a:buAutoNum type="alphaUcParenR"/>
            </a:pPr>
            <a:r>
              <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3</a:t>
            </a:r>
            <a:endPar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a:p>
            <a:pPr marL="1371600" indent="-1371600">
              <a:buAutoNum type="alphaUcParenR"/>
            </a:pPr>
            <a:r>
              <a:rPr lang="es-ES" sz="7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endParaRPr lang="es-ES" sz="7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4" name="Imagen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802120" y="4427140"/>
            <a:ext cx="2032000" cy="2032000"/>
          </a:xfrm>
          <a:prstGeom prst="rect">
            <a:avLst/>
          </a:prstGeom>
        </p:spPr>
      </p:pic>
      <p:pic>
        <p:nvPicPr>
          <p:cNvPr id="2" name="Imagen 1"/>
          <p:cNvPicPr>
            <a:picLocks noChangeAspect="1"/>
          </p:cNvPicPr>
          <p:nvPr/>
        </p:nvPicPr>
        <p:blipFill>
          <a:blip r:embed="rId2"/>
          <a:stretch>
            <a:fillRect/>
          </a:stretch>
        </p:blipFill>
        <p:spPr>
          <a:xfrm>
            <a:off x="2884170" y="2278300"/>
            <a:ext cx="784860" cy="589927"/>
          </a:xfrm>
          <a:prstGeom prst="rect">
            <a:avLst/>
          </a:prstGeom>
        </p:spPr>
      </p:pic>
      <p:pic>
        <p:nvPicPr>
          <p:cNvPr id="9" name="Imagen 8"/>
          <p:cNvPicPr>
            <a:picLocks noChangeAspect="1"/>
          </p:cNvPicPr>
          <p:nvPr/>
        </p:nvPicPr>
        <p:blipFill>
          <a:blip r:embed="rId3"/>
          <a:stretch>
            <a:fillRect/>
          </a:stretch>
        </p:blipFill>
        <p:spPr>
          <a:xfrm>
            <a:off x="2884170" y="5486320"/>
            <a:ext cx="784860" cy="784860"/>
          </a:xfrm>
          <a:prstGeom prst="rect">
            <a:avLst/>
          </a:prstGeom>
        </p:spPr>
      </p:pic>
      <p:pic>
        <p:nvPicPr>
          <p:cNvPr id="10" name="Imagen 9"/>
          <p:cNvPicPr>
            <a:picLocks noChangeAspect="1"/>
          </p:cNvPicPr>
          <p:nvPr/>
        </p:nvPicPr>
        <p:blipFill>
          <a:blip r:embed="rId3"/>
          <a:stretch>
            <a:fillRect/>
          </a:stretch>
        </p:blipFill>
        <p:spPr>
          <a:xfrm>
            <a:off x="2884170" y="4427140"/>
            <a:ext cx="784860" cy="784860"/>
          </a:xfrm>
          <a:prstGeom prst="rect">
            <a:avLst/>
          </a:prstGeom>
        </p:spPr>
      </p:pic>
      <p:sp>
        <p:nvSpPr>
          <p:cNvPr id="16" name="Rectángulo 15"/>
          <p:cNvSpPr/>
          <p:nvPr/>
        </p:nvSpPr>
        <p:spPr>
          <a:xfrm>
            <a:off x="1120140" y="320040"/>
            <a:ext cx="274320" cy="274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_tradnl"/>
          </a:p>
        </p:txBody>
      </p:sp>
      <p:sp>
        <p:nvSpPr>
          <p:cNvPr id="17" name="Rectángulo 16"/>
          <p:cNvSpPr/>
          <p:nvPr/>
        </p:nvSpPr>
        <p:spPr>
          <a:xfrm>
            <a:off x="845820" y="724629"/>
            <a:ext cx="274320" cy="274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_tradnl"/>
          </a:p>
        </p:txBody>
      </p:sp>
      <p:sp>
        <p:nvSpPr>
          <p:cNvPr id="18" name="Rectángulo 17"/>
          <p:cNvSpPr/>
          <p:nvPr/>
        </p:nvSpPr>
        <p:spPr>
          <a:xfrm>
            <a:off x="7502655" y="278859"/>
            <a:ext cx="274320" cy="274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_tradnl"/>
          </a:p>
        </p:txBody>
      </p:sp>
      <p:sp>
        <p:nvSpPr>
          <p:cNvPr id="19" name="Rectángulo 18"/>
          <p:cNvSpPr/>
          <p:nvPr/>
        </p:nvSpPr>
        <p:spPr>
          <a:xfrm>
            <a:off x="7228335" y="683448"/>
            <a:ext cx="274320" cy="274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_tradnl"/>
          </a:p>
        </p:txBody>
      </p:sp>
      <p:sp>
        <p:nvSpPr>
          <p:cNvPr id="20" name="Rectángulo 19"/>
          <p:cNvSpPr/>
          <p:nvPr/>
        </p:nvSpPr>
        <p:spPr>
          <a:xfrm>
            <a:off x="8051295" y="530974"/>
            <a:ext cx="274320" cy="274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_tradnl"/>
          </a:p>
        </p:txBody>
      </p:sp>
      <p:sp>
        <p:nvSpPr>
          <p:cNvPr id="21" name="Rectángulo 20"/>
          <p:cNvSpPr/>
          <p:nvPr/>
        </p:nvSpPr>
        <p:spPr>
          <a:xfrm>
            <a:off x="7776975" y="935563"/>
            <a:ext cx="274320" cy="274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_tradnl"/>
          </a:p>
        </p:txBody>
      </p:sp>
      <p:sp>
        <p:nvSpPr>
          <p:cNvPr id="23" name="Rectángulo 22"/>
          <p:cNvSpPr/>
          <p:nvPr/>
        </p:nvSpPr>
        <p:spPr>
          <a:xfrm>
            <a:off x="8330537" y="888146"/>
            <a:ext cx="274320" cy="274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_tradnl"/>
          </a:p>
        </p:txBody>
      </p:sp>
      <p:sp>
        <p:nvSpPr>
          <p:cNvPr id="3" name="Text Box 2"/>
          <p:cNvSpPr txBox="1"/>
          <p:nvPr/>
        </p:nvSpPr>
        <p:spPr>
          <a:xfrm>
            <a:off x="97790" y="182880"/>
            <a:ext cx="748030" cy="368300"/>
          </a:xfrm>
          <a:prstGeom prst="rect">
            <a:avLst/>
          </a:prstGeom>
          <a:noFill/>
        </p:spPr>
        <p:txBody>
          <a:bodyPr wrap="square" rtlCol="0">
            <a:spAutoFit/>
          </a:bodyPr>
          <a:p>
            <a:r>
              <a:rPr lang="es-CL" altLang="en-US"/>
              <a:t>26.-</a:t>
            </a:r>
            <a:endParaRPr lang="es-CL" altLang="en-US"/>
          </a:p>
        </p:txBody>
      </p:sp>
    </p:spTree>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par>
                          <p:cTn id="12" fill="hold">
                            <p:stCondLst>
                              <p:cond delay="1000"/>
                            </p:stCondLst>
                            <p:childTnLst>
                              <p:par>
                                <p:cTn id="13" presetID="47" presetClass="entr" presetSubtype="0" fill="hold" grpId="0"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1000"/>
                                        <p:tgtEl>
                                          <p:spTgt spid="5">
                                            <p:txEl>
                                              <p:pRg st="0" end="0"/>
                                            </p:txEl>
                                          </p:spTgt>
                                        </p:tgtEl>
                                      </p:cBhvr>
                                    </p:animEffect>
                                    <p:anim calcmode="lin" valueType="num">
                                      <p:cBhvr>
                                        <p:cTn id="16"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47" presetClass="entr" presetSubtype="0" fill="hold" grpId="0" nodeType="after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47" presetClass="entr" presetSubtype="0" fill="hold" grpId="0" nodeType="after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fade">
                                      <p:cBhvr>
                                        <p:cTn id="27" dur="1000"/>
                                        <p:tgtEl>
                                          <p:spTgt spid="5">
                                            <p:txEl>
                                              <p:pRg st="2" end="2"/>
                                            </p:txEl>
                                          </p:spTgt>
                                        </p:tgtEl>
                                      </p:cBhvr>
                                    </p:animEffect>
                                    <p:anim calcmode="lin" valueType="num">
                                      <p:cBhvr>
                                        <p:cTn id="2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par>
                          <p:cTn id="30" fill="hold">
                            <p:stCondLst>
                              <p:cond delay="4000"/>
                            </p:stCondLst>
                            <p:childTnLst>
                              <p:par>
                                <p:cTn id="31" presetID="47" presetClass="entr" presetSubtype="0" fill="hold" grpId="0" nodeType="afterEffect">
                                  <p:stCondLst>
                                    <p:cond delay="0"/>
                                  </p:stCondLst>
                                  <p:childTnLst>
                                    <p:set>
                                      <p:cBhvr>
                                        <p:cTn id="32" dur="1" fill="hold">
                                          <p:stCondLst>
                                            <p:cond delay="0"/>
                                          </p:stCondLst>
                                        </p:cTn>
                                        <p:tgtEl>
                                          <p:spTgt spid="5">
                                            <p:txEl>
                                              <p:pRg st="3" end="3"/>
                                            </p:txEl>
                                          </p:spTgt>
                                        </p:tgtEl>
                                        <p:attrNameLst>
                                          <p:attrName>style.visibility</p:attrName>
                                        </p:attrNameLst>
                                      </p:cBhvr>
                                      <p:to>
                                        <p:strVal val="visible"/>
                                      </p:to>
                                    </p:set>
                                    <p:animEffect transition="in" filter="fade">
                                      <p:cBhvr>
                                        <p:cTn id="33" dur="1000"/>
                                        <p:tgtEl>
                                          <p:spTgt spid="5">
                                            <p:txEl>
                                              <p:pRg st="3" end="3"/>
                                            </p:txEl>
                                          </p:spTgt>
                                        </p:tgtEl>
                                      </p:cBhvr>
                                    </p:animEffect>
                                    <p:anim calcmode="lin" valueType="num">
                                      <p:cBhvr>
                                        <p:cTn id="34"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52" presetClass="entr" presetSubtype="0" fill="hold" nodeType="clickEffect">
                                  <p:stCondLst>
                                    <p:cond delay="0"/>
                                  </p:stCondLst>
                                  <p:childTnLst>
                                    <p:set>
                                      <p:cBhvr>
                                        <p:cTn id="39" dur="1" fill="hold">
                                          <p:stCondLst>
                                            <p:cond delay="0"/>
                                          </p:stCondLst>
                                        </p:cTn>
                                        <p:tgtEl>
                                          <p:spTgt spid="10"/>
                                        </p:tgtEl>
                                        <p:attrNameLst>
                                          <p:attrName>style.visibility</p:attrName>
                                        </p:attrNameLst>
                                      </p:cBhvr>
                                      <p:to>
                                        <p:strVal val="visible"/>
                                      </p:to>
                                    </p:set>
                                    <p:animScale>
                                      <p:cBhvr>
                                        <p:cTn id="40" dur="1000" decel="50000" fill="hold">
                                          <p:stCondLst>
                                            <p:cond delay="0"/>
                                          </p:stCondLst>
                                        </p:cTn>
                                        <p:tgtEl>
                                          <p:spTgt spid="1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1" dur="1000" decel="50000" fill="hold">
                                          <p:stCondLst>
                                            <p:cond delay="0"/>
                                          </p:stCondLst>
                                        </p:cTn>
                                        <p:tgtEl>
                                          <p:spTgt spid="10"/>
                                        </p:tgtEl>
                                        <p:attrNameLst>
                                          <p:attrName>ppt_x</p:attrName>
                                          <p:attrName>ppt_y</p:attrName>
                                        </p:attrNameLst>
                                      </p:cBhvr>
                                    </p:animMotion>
                                    <p:animEffect transition="in" filter="fade">
                                      <p:cBhvr>
                                        <p:cTn id="42" dur="1000"/>
                                        <p:tgtEl>
                                          <p:spTgt spid="10"/>
                                        </p:tgtEl>
                                      </p:cBhvr>
                                    </p:animEffect>
                                  </p:childTnLst>
                                </p:cTn>
                              </p:par>
                              <p:par>
                                <p:cTn id="43" presetID="52" presetClass="entr" presetSubtype="0" fill="hold" nodeType="withEffect">
                                  <p:stCondLst>
                                    <p:cond delay="0"/>
                                  </p:stCondLst>
                                  <p:childTnLst>
                                    <p:set>
                                      <p:cBhvr>
                                        <p:cTn id="44" dur="1" fill="hold">
                                          <p:stCondLst>
                                            <p:cond delay="0"/>
                                          </p:stCondLst>
                                        </p:cTn>
                                        <p:tgtEl>
                                          <p:spTgt spid="9"/>
                                        </p:tgtEl>
                                        <p:attrNameLst>
                                          <p:attrName>style.visibility</p:attrName>
                                        </p:attrNameLst>
                                      </p:cBhvr>
                                      <p:to>
                                        <p:strVal val="visible"/>
                                      </p:to>
                                    </p:set>
                                    <p:animScale>
                                      <p:cBhvr>
                                        <p:cTn id="45" dur="1000" decel="50000" fill="hold">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6" dur="1000" decel="50000" fill="hold">
                                          <p:stCondLst>
                                            <p:cond delay="0"/>
                                          </p:stCondLst>
                                        </p:cTn>
                                        <p:tgtEl>
                                          <p:spTgt spid="9"/>
                                        </p:tgtEl>
                                        <p:attrNameLst>
                                          <p:attrName>ppt_x</p:attrName>
                                          <p:attrName>ppt_y</p:attrName>
                                        </p:attrNameLst>
                                      </p:cBhvr>
                                    </p:animMotion>
                                    <p:animEffect transition="in" filter="fade">
                                      <p:cBhvr>
                                        <p:cTn id="47" dur="10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2"/>
                                        </p:tgtEl>
                                        <p:attrNameLst>
                                          <p:attrName>style.visibility</p:attrName>
                                        </p:attrNameLst>
                                      </p:cBhvr>
                                      <p:to>
                                        <p:strVal val="visible"/>
                                      </p:to>
                                    </p:set>
                                    <p:animEffect transition="in" filter="wipe(down)">
                                      <p:cBhvr>
                                        <p:cTn id="5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2085467" y="-160675"/>
            <a:ext cx="4451861" cy="1862048"/>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11500" b="1" dirty="0" smtClean="0">
                <a:solidFill>
                  <a:schemeClr val="accent4"/>
                </a:solidFill>
              </a:rPr>
              <a:t>2 + (-5)</a:t>
            </a:r>
            <a:endParaRPr lang="es-ES" sz="11500" b="1" dirty="0">
              <a:solidFill>
                <a:schemeClr val="accent4"/>
              </a:solidFill>
            </a:endParaRPr>
          </a:p>
        </p:txBody>
      </p:sp>
      <p:sp>
        <p:nvSpPr>
          <p:cNvPr id="5" name="Rectángulo 4"/>
          <p:cNvSpPr/>
          <p:nvPr/>
        </p:nvSpPr>
        <p:spPr>
          <a:xfrm>
            <a:off x="418667" y="1934825"/>
            <a:ext cx="2319866" cy="4524315"/>
          </a:xfrm>
          <a:prstGeom prst="rect">
            <a:avLst/>
          </a:prstGeom>
          <a:noFill/>
        </p:spPr>
        <p:txBody>
          <a:bodyPr wrap="none" lIns="91440" tIns="45720" rIns="91440" bIns="45720">
            <a:spAutoFit/>
          </a:bodyPr>
          <a:lstStyle/>
          <a:p>
            <a:pPr marL="1371600" indent="-1371600">
              <a:buAutoNum type="alphaUcParenR"/>
            </a:pPr>
            <a:r>
              <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endPar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a:p>
            <a:pPr marL="1371600" indent="-1371600">
              <a:buAutoNum type="alphaUcParenR"/>
            </a:pPr>
            <a:r>
              <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-3</a:t>
            </a:r>
            <a:endPar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a:p>
            <a:pPr marL="1371600" indent="-1371600">
              <a:buAutoNum type="alphaUcParenR"/>
            </a:pPr>
            <a:r>
              <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3</a:t>
            </a:r>
            <a:endPar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a:p>
            <a:pPr marL="1371600" indent="-1371600">
              <a:buAutoNum type="alphaUcParenR"/>
            </a:pPr>
            <a:r>
              <a:rPr lang="es-ES" sz="7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endParaRPr lang="es-ES" sz="7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3" name="Imagen 2"/>
          <p:cNvPicPr>
            <a:picLocks noChangeAspect="1"/>
          </p:cNvPicPr>
          <p:nvPr/>
        </p:nvPicPr>
        <p:blipFill>
          <a:blip r:embed="rId1"/>
          <a:stretch>
            <a:fillRect/>
          </a:stretch>
        </p:blipFill>
        <p:spPr>
          <a:xfrm>
            <a:off x="2777061" y="5456463"/>
            <a:ext cx="784860" cy="784860"/>
          </a:xfrm>
          <a:prstGeom prst="rect">
            <a:avLst/>
          </a:prstGeom>
        </p:spPr>
      </p:pic>
      <p:pic>
        <p:nvPicPr>
          <p:cNvPr id="7" name="Imagen 6"/>
          <p:cNvPicPr>
            <a:picLocks noChangeAspect="1"/>
          </p:cNvPicPr>
          <p:nvPr/>
        </p:nvPicPr>
        <p:blipFill>
          <a:blip r:embed="rId1"/>
          <a:stretch>
            <a:fillRect/>
          </a:stretch>
        </p:blipFill>
        <p:spPr>
          <a:xfrm>
            <a:off x="2777061" y="4397283"/>
            <a:ext cx="784860" cy="784860"/>
          </a:xfrm>
          <a:prstGeom prst="rect">
            <a:avLst/>
          </a:prstGeom>
        </p:spPr>
      </p:pic>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2120" y="4427140"/>
            <a:ext cx="2032000" cy="2032000"/>
          </a:xfrm>
          <a:prstGeom prst="rect">
            <a:avLst/>
          </a:prstGeom>
        </p:spPr>
      </p:pic>
      <p:pic>
        <p:nvPicPr>
          <p:cNvPr id="2" name="Imagen 1"/>
          <p:cNvPicPr>
            <a:picLocks noChangeAspect="1"/>
          </p:cNvPicPr>
          <p:nvPr/>
        </p:nvPicPr>
        <p:blipFill>
          <a:blip r:embed="rId3"/>
          <a:stretch>
            <a:fillRect/>
          </a:stretch>
        </p:blipFill>
        <p:spPr>
          <a:xfrm>
            <a:off x="2777061" y="3375233"/>
            <a:ext cx="784860" cy="589927"/>
          </a:xfrm>
          <a:prstGeom prst="rect">
            <a:avLst/>
          </a:prstGeom>
        </p:spPr>
      </p:pic>
      <p:sp>
        <p:nvSpPr>
          <p:cNvPr id="10" name="Rectángulo 9"/>
          <p:cNvSpPr/>
          <p:nvPr/>
        </p:nvSpPr>
        <p:spPr>
          <a:xfrm>
            <a:off x="7502655" y="278859"/>
            <a:ext cx="274320" cy="274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_tradnl"/>
          </a:p>
        </p:txBody>
      </p:sp>
      <p:sp>
        <p:nvSpPr>
          <p:cNvPr id="11" name="Rectángulo 10"/>
          <p:cNvSpPr/>
          <p:nvPr/>
        </p:nvSpPr>
        <p:spPr>
          <a:xfrm>
            <a:off x="7228335" y="683448"/>
            <a:ext cx="274320" cy="274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_tradnl"/>
          </a:p>
        </p:txBody>
      </p:sp>
      <p:sp>
        <p:nvSpPr>
          <p:cNvPr id="12" name="Rectángulo 11"/>
          <p:cNvSpPr/>
          <p:nvPr/>
        </p:nvSpPr>
        <p:spPr>
          <a:xfrm>
            <a:off x="8051295" y="530974"/>
            <a:ext cx="274320" cy="274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_tradnl"/>
          </a:p>
        </p:txBody>
      </p:sp>
      <p:sp>
        <p:nvSpPr>
          <p:cNvPr id="13" name="Rectángulo 12"/>
          <p:cNvSpPr/>
          <p:nvPr/>
        </p:nvSpPr>
        <p:spPr>
          <a:xfrm>
            <a:off x="7776975" y="935563"/>
            <a:ext cx="274320" cy="274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_tradnl"/>
          </a:p>
        </p:txBody>
      </p:sp>
      <p:sp>
        <p:nvSpPr>
          <p:cNvPr id="14" name="Rectángulo 13"/>
          <p:cNvSpPr/>
          <p:nvPr/>
        </p:nvSpPr>
        <p:spPr>
          <a:xfrm>
            <a:off x="8330537" y="888146"/>
            <a:ext cx="274320" cy="274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_tradnl"/>
          </a:p>
        </p:txBody>
      </p:sp>
      <p:sp>
        <p:nvSpPr>
          <p:cNvPr id="15" name="Rectángulo 14"/>
          <p:cNvSpPr/>
          <p:nvPr/>
        </p:nvSpPr>
        <p:spPr>
          <a:xfrm>
            <a:off x="925833" y="363408"/>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6" name="Rectángulo 15"/>
          <p:cNvSpPr/>
          <p:nvPr/>
        </p:nvSpPr>
        <p:spPr>
          <a:xfrm>
            <a:off x="1495682" y="546288"/>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6" name="Text Box 5"/>
          <p:cNvSpPr txBox="1"/>
          <p:nvPr/>
        </p:nvSpPr>
        <p:spPr>
          <a:xfrm>
            <a:off x="97790" y="182880"/>
            <a:ext cx="748030" cy="368300"/>
          </a:xfrm>
          <a:prstGeom prst="rect">
            <a:avLst/>
          </a:prstGeom>
          <a:noFill/>
        </p:spPr>
        <p:txBody>
          <a:bodyPr wrap="square" rtlCol="0">
            <a:spAutoFit/>
          </a:bodyPr>
          <a:p>
            <a:r>
              <a:rPr lang="es-CL" altLang="en-US"/>
              <a:t>27.-</a:t>
            </a:r>
            <a:endParaRPr lang="es-CL" altLang="en-US"/>
          </a:p>
        </p:txBody>
      </p:sp>
    </p:spTree>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par>
                          <p:cTn id="12" fill="hold">
                            <p:stCondLst>
                              <p:cond delay="850"/>
                            </p:stCondLst>
                            <p:childTnLst>
                              <p:par>
                                <p:cTn id="13" presetID="47" presetClass="entr" presetSubtype="0" fill="hold" grpId="0"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1000"/>
                                        <p:tgtEl>
                                          <p:spTgt spid="5">
                                            <p:txEl>
                                              <p:pRg st="0" end="0"/>
                                            </p:txEl>
                                          </p:spTgt>
                                        </p:tgtEl>
                                      </p:cBhvr>
                                    </p:animEffect>
                                    <p:anim calcmode="lin" valueType="num">
                                      <p:cBhvr>
                                        <p:cTn id="16"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par>
                          <p:cTn id="18" fill="hold">
                            <p:stCondLst>
                              <p:cond delay="1850"/>
                            </p:stCondLst>
                            <p:childTnLst>
                              <p:par>
                                <p:cTn id="19" presetID="47" presetClass="entr" presetSubtype="0" fill="hold" grpId="0" nodeType="after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par>
                          <p:cTn id="24" fill="hold">
                            <p:stCondLst>
                              <p:cond delay="2850"/>
                            </p:stCondLst>
                            <p:childTnLst>
                              <p:par>
                                <p:cTn id="25" presetID="47" presetClass="entr" presetSubtype="0" fill="hold" grpId="0" nodeType="after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fade">
                                      <p:cBhvr>
                                        <p:cTn id="27" dur="1000"/>
                                        <p:tgtEl>
                                          <p:spTgt spid="5">
                                            <p:txEl>
                                              <p:pRg st="2" end="2"/>
                                            </p:txEl>
                                          </p:spTgt>
                                        </p:tgtEl>
                                      </p:cBhvr>
                                    </p:animEffect>
                                    <p:anim calcmode="lin" valueType="num">
                                      <p:cBhvr>
                                        <p:cTn id="2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par>
                          <p:cTn id="30" fill="hold">
                            <p:stCondLst>
                              <p:cond delay="3850"/>
                            </p:stCondLst>
                            <p:childTnLst>
                              <p:par>
                                <p:cTn id="31" presetID="47" presetClass="entr" presetSubtype="0" fill="hold" grpId="0" nodeType="afterEffect">
                                  <p:stCondLst>
                                    <p:cond delay="0"/>
                                  </p:stCondLst>
                                  <p:childTnLst>
                                    <p:set>
                                      <p:cBhvr>
                                        <p:cTn id="32" dur="1" fill="hold">
                                          <p:stCondLst>
                                            <p:cond delay="0"/>
                                          </p:stCondLst>
                                        </p:cTn>
                                        <p:tgtEl>
                                          <p:spTgt spid="5">
                                            <p:txEl>
                                              <p:pRg st="3" end="3"/>
                                            </p:txEl>
                                          </p:spTgt>
                                        </p:tgtEl>
                                        <p:attrNameLst>
                                          <p:attrName>style.visibility</p:attrName>
                                        </p:attrNameLst>
                                      </p:cBhvr>
                                      <p:to>
                                        <p:strVal val="visible"/>
                                      </p:to>
                                    </p:set>
                                    <p:animEffect transition="in" filter="fade">
                                      <p:cBhvr>
                                        <p:cTn id="33" dur="1000"/>
                                        <p:tgtEl>
                                          <p:spTgt spid="5">
                                            <p:txEl>
                                              <p:pRg st="3" end="3"/>
                                            </p:txEl>
                                          </p:spTgt>
                                        </p:tgtEl>
                                      </p:cBhvr>
                                    </p:animEffect>
                                    <p:anim calcmode="lin" valueType="num">
                                      <p:cBhvr>
                                        <p:cTn id="34"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52" presetClass="entr" presetSubtype="0" fill="hold" nodeType="clickEffect">
                                  <p:stCondLst>
                                    <p:cond delay="0"/>
                                  </p:stCondLst>
                                  <p:childTnLst>
                                    <p:set>
                                      <p:cBhvr>
                                        <p:cTn id="39" dur="1" fill="hold">
                                          <p:stCondLst>
                                            <p:cond delay="0"/>
                                          </p:stCondLst>
                                        </p:cTn>
                                        <p:tgtEl>
                                          <p:spTgt spid="7"/>
                                        </p:tgtEl>
                                        <p:attrNameLst>
                                          <p:attrName>style.visibility</p:attrName>
                                        </p:attrNameLst>
                                      </p:cBhvr>
                                      <p:to>
                                        <p:strVal val="visible"/>
                                      </p:to>
                                    </p:set>
                                    <p:animScale>
                                      <p:cBhvr>
                                        <p:cTn id="40"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1" dur="1000" decel="50000" fill="hold">
                                          <p:stCondLst>
                                            <p:cond delay="0"/>
                                          </p:stCondLst>
                                        </p:cTn>
                                        <p:tgtEl>
                                          <p:spTgt spid="7"/>
                                        </p:tgtEl>
                                        <p:attrNameLst>
                                          <p:attrName>ppt_x</p:attrName>
                                          <p:attrName>ppt_y</p:attrName>
                                        </p:attrNameLst>
                                      </p:cBhvr>
                                    </p:animMotion>
                                    <p:animEffect transition="in" filter="fade">
                                      <p:cBhvr>
                                        <p:cTn id="42" dur="1000"/>
                                        <p:tgtEl>
                                          <p:spTgt spid="7"/>
                                        </p:tgtEl>
                                      </p:cBhvr>
                                    </p:animEffect>
                                  </p:childTnLst>
                                </p:cTn>
                              </p:par>
                              <p:par>
                                <p:cTn id="43" presetID="52" presetClass="entr" presetSubtype="0" fill="hold" nodeType="withEffect">
                                  <p:stCondLst>
                                    <p:cond delay="0"/>
                                  </p:stCondLst>
                                  <p:childTnLst>
                                    <p:set>
                                      <p:cBhvr>
                                        <p:cTn id="44" dur="1" fill="hold">
                                          <p:stCondLst>
                                            <p:cond delay="0"/>
                                          </p:stCondLst>
                                        </p:cTn>
                                        <p:tgtEl>
                                          <p:spTgt spid="3"/>
                                        </p:tgtEl>
                                        <p:attrNameLst>
                                          <p:attrName>style.visibility</p:attrName>
                                        </p:attrNameLst>
                                      </p:cBhvr>
                                      <p:to>
                                        <p:strVal val="visible"/>
                                      </p:to>
                                    </p:set>
                                    <p:animScale>
                                      <p:cBhvr>
                                        <p:cTn id="45"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6" dur="1000" decel="50000" fill="hold">
                                          <p:stCondLst>
                                            <p:cond delay="0"/>
                                          </p:stCondLst>
                                        </p:cTn>
                                        <p:tgtEl>
                                          <p:spTgt spid="3"/>
                                        </p:tgtEl>
                                        <p:attrNameLst>
                                          <p:attrName>ppt_x</p:attrName>
                                          <p:attrName>ppt_y</p:attrName>
                                        </p:attrNameLst>
                                      </p:cBhvr>
                                    </p:animMotion>
                                    <p:animEffect transition="in" filter="fade">
                                      <p:cBhvr>
                                        <p:cTn id="47" dur="1000"/>
                                        <p:tgtEl>
                                          <p:spTgt spid="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2"/>
                                        </p:tgtEl>
                                        <p:attrNameLst>
                                          <p:attrName>style.visibility</p:attrName>
                                        </p:attrNameLst>
                                      </p:cBhvr>
                                      <p:to>
                                        <p:strVal val="visible"/>
                                      </p:to>
                                    </p:set>
                                    <p:animEffect transition="in" filter="wipe(down)">
                                      <p:cBhvr>
                                        <p:cTn id="5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2771552" y="-160675"/>
            <a:ext cx="3079689" cy="1862048"/>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11500" b="1" dirty="0" smtClean="0">
                <a:solidFill>
                  <a:schemeClr val="accent4"/>
                </a:solidFill>
              </a:rPr>
              <a:t>2 + 5</a:t>
            </a:r>
            <a:endParaRPr lang="es-ES" sz="11500" b="1" dirty="0">
              <a:solidFill>
                <a:schemeClr val="accent4"/>
              </a:solidFill>
            </a:endParaRPr>
          </a:p>
        </p:txBody>
      </p:sp>
      <p:sp>
        <p:nvSpPr>
          <p:cNvPr id="5" name="Rectángulo 4"/>
          <p:cNvSpPr/>
          <p:nvPr/>
        </p:nvSpPr>
        <p:spPr>
          <a:xfrm>
            <a:off x="418667" y="1934825"/>
            <a:ext cx="2319866" cy="4524315"/>
          </a:xfrm>
          <a:prstGeom prst="rect">
            <a:avLst/>
          </a:prstGeom>
          <a:noFill/>
        </p:spPr>
        <p:txBody>
          <a:bodyPr wrap="none" lIns="91440" tIns="45720" rIns="91440" bIns="45720">
            <a:spAutoFit/>
          </a:bodyPr>
          <a:lstStyle/>
          <a:p>
            <a:pPr marL="1371600" indent="-1371600">
              <a:buAutoNum type="alphaUcParenR"/>
            </a:pPr>
            <a:r>
              <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endPar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a:p>
            <a:pPr marL="1371600" indent="-1371600">
              <a:buAutoNum type="alphaUcParenR"/>
            </a:pPr>
            <a:r>
              <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-3</a:t>
            </a:r>
            <a:endPar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a:p>
            <a:pPr marL="1371600" indent="-1371600">
              <a:buAutoNum type="alphaUcParenR"/>
            </a:pPr>
            <a:r>
              <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3</a:t>
            </a:r>
            <a:endPar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a:p>
            <a:pPr marL="1371600" indent="-1371600">
              <a:buAutoNum type="alphaUcParenR"/>
            </a:pPr>
            <a:r>
              <a:rPr lang="es-ES" sz="7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endParaRPr lang="es-ES" sz="7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3" name="Imagen 2"/>
          <p:cNvPicPr>
            <a:picLocks noChangeAspect="1"/>
          </p:cNvPicPr>
          <p:nvPr/>
        </p:nvPicPr>
        <p:blipFill>
          <a:blip r:embed="rId1"/>
          <a:stretch>
            <a:fillRect/>
          </a:stretch>
        </p:blipFill>
        <p:spPr>
          <a:xfrm>
            <a:off x="2907030" y="3246120"/>
            <a:ext cx="784860" cy="784860"/>
          </a:xfrm>
          <a:prstGeom prst="rect">
            <a:avLst/>
          </a:prstGeom>
        </p:spPr>
      </p:pic>
      <p:pic>
        <p:nvPicPr>
          <p:cNvPr id="7" name="Imagen 6"/>
          <p:cNvPicPr>
            <a:picLocks noChangeAspect="1"/>
          </p:cNvPicPr>
          <p:nvPr/>
        </p:nvPicPr>
        <p:blipFill>
          <a:blip r:embed="rId1"/>
          <a:stretch>
            <a:fillRect/>
          </a:stretch>
        </p:blipFill>
        <p:spPr>
          <a:xfrm>
            <a:off x="2907030" y="2186940"/>
            <a:ext cx="784860" cy="784860"/>
          </a:xfrm>
          <a:prstGeom prst="rect">
            <a:avLst/>
          </a:prstGeom>
        </p:spPr>
      </p:pic>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2120" y="4427140"/>
            <a:ext cx="2032000" cy="2032000"/>
          </a:xfrm>
          <a:prstGeom prst="rect">
            <a:avLst/>
          </a:prstGeom>
        </p:spPr>
      </p:pic>
      <p:pic>
        <p:nvPicPr>
          <p:cNvPr id="2" name="Imagen 1"/>
          <p:cNvPicPr>
            <a:picLocks noChangeAspect="1"/>
          </p:cNvPicPr>
          <p:nvPr/>
        </p:nvPicPr>
        <p:blipFill>
          <a:blip r:embed="rId3"/>
          <a:stretch>
            <a:fillRect/>
          </a:stretch>
        </p:blipFill>
        <p:spPr>
          <a:xfrm>
            <a:off x="2907030" y="5443140"/>
            <a:ext cx="784860" cy="589927"/>
          </a:xfrm>
          <a:prstGeom prst="rect">
            <a:avLst/>
          </a:prstGeom>
        </p:spPr>
      </p:pic>
      <p:sp>
        <p:nvSpPr>
          <p:cNvPr id="9" name="Rectángulo 8"/>
          <p:cNvSpPr/>
          <p:nvPr/>
        </p:nvSpPr>
        <p:spPr>
          <a:xfrm>
            <a:off x="6232271" y="400050"/>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0" name="Rectángulo 9"/>
          <p:cNvSpPr/>
          <p:nvPr/>
        </p:nvSpPr>
        <p:spPr>
          <a:xfrm>
            <a:off x="6802120" y="582930"/>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1" name="Rectángulo 10"/>
          <p:cNvSpPr/>
          <p:nvPr/>
        </p:nvSpPr>
        <p:spPr>
          <a:xfrm>
            <a:off x="7077710" y="125730"/>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2" name="Rectángulo 11"/>
          <p:cNvSpPr/>
          <p:nvPr/>
        </p:nvSpPr>
        <p:spPr>
          <a:xfrm>
            <a:off x="7647559" y="308610"/>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3" name="Rectángulo 12"/>
          <p:cNvSpPr/>
          <p:nvPr/>
        </p:nvSpPr>
        <p:spPr>
          <a:xfrm>
            <a:off x="797353" y="320040"/>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4" name="Rectángulo 13"/>
          <p:cNvSpPr/>
          <p:nvPr/>
        </p:nvSpPr>
        <p:spPr>
          <a:xfrm>
            <a:off x="1367202" y="502920"/>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5" name="Rectángulo 14"/>
          <p:cNvSpPr/>
          <p:nvPr/>
        </p:nvSpPr>
        <p:spPr>
          <a:xfrm>
            <a:off x="7234809" y="633189"/>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6" name="Text Box 5"/>
          <p:cNvSpPr txBox="1"/>
          <p:nvPr/>
        </p:nvSpPr>
        <p:spPr>
          <a:xfrm>
            <a:off x="97790" y="182880"/>
            <a:ext cx="748030" cy="368300"/>
          </a:xfrm>
          <a:prstGeom prst="rect">
            <a:avLst/>
          </a:prstGeom>
          <a:noFill/>
        </p:spPr>
        <p:txBody>
          <a:bodyPr wrap="square" rtlCol="0">
            <a:spAutoFit/>
          </a:bodyPr>
          <a:p>
            <a:r>
              <a:rPr lang="es-CL" altLang="en-US"/>
              <a:t>28.-</a:t>
            </a:r>
            <a:endParaRPr lang="es-CL" altLang="en-US"/>
          </a:p>
        </p:txBody>
      </p:sp>
    </p:spTree>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par>
                          <p:cTn id="12" fill="hold">
                            <p:stCondLst>
                              <p:cond delay="699"/>
                            </p:stCondLst>
                            <p:childTnLst>
                              <p:par>
                                <p:cTn id="13" presetID="47" presetClass="entr" presetSubtype="0" fill="hold" grpId="0"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1000"/>
                                        <p:tgtEl>
                                          <p:spTgt spid="5">
                                            <p:txEl>
                                              <p:pRg st="0" end="0"/>
                                            </p:txEl>
                                          </p:spTgt>
                                        </p:tgtEl>
                                      </p:cBhvr>
                                    </p:animEffect>
                                    <p:anim calcmode="lin" valueType="num">
                                      <p:cBhvr>
                                        <p:cTn id="16"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par>
                          <p:cTn id="18" fill="hold">
                            <p:stCondLst>
                              <p:cond delay="1699"/>
                            </p:stCondLst>
                            <p:childTnLst>
                              <p:par>
                                <p:cTn id="19" presetID="47" presetClass="entr" presetSubtype="0" fill="hold" grpId="0" nodeType="after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par>
                          <p:cTn id="24" fill="hold">
                            <p:stCondLst>
                              <p:cond delay="2699"/>
                            </p:stCondLst>
                            <p:childTnLst>
                              <p:par>
                                <p:cTn id="25" presetID="47" presetClass="entr" presetSubtype="0" fill="hold" grpId="0" nodeType="after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fade">
                                      <p:cBhvr>
                                        <p:cTn id="27" dur="1000"/>
                                        <p:tgtEl>
                                          <p:spTgt spid="5">
                                            <p:txEl>
                                              <p:pRg st="2" end="2"/>
                                            </p:txEl>
                                          </p:spTgt>
                                        </p:tgtEl>
                                      </p:cBhvr>
                                    </p:animEffect>
                                    <p:anim calcmode="lin" valueType="num">
                                      <p:cBhvr>
                                        <p:cTn id="2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par>
                          <p:cTn id="30" fill="hold">
                            <p:stCondLst>
                              <p:cond delay="3699"/>
                            </p:stCondLst>
                            <p:childTnLst>
                              <p:par>
                                <p:cTn id="31" presetID="47" presetClass="entr" presetSubtype="0" fill="hold" grpId="0" nodeType="afterEffect">
                                  <p:stCondLst>
                                    <p:cond delay="0"/>
                                  </p:stCondLst>
                                  <p:childTnLst>
                                    <p:set>
                                      <p:cBhvr>
                                        <p:cTn id="32" dur="1" fill="hold">
                                          <p:stCondLst>
                                            <p:cond delay="0"/>
                                          </p:stCondLst>
                                        </p:cTn>
                                        <p:tgtEl>
                                          <p:spTgt spid="5">
                                            <p:txEl>
                                              <p:pRg st="3" end="3"/>
                                            </p:txEl>
                                          </p:spTgt>
                                        </p:tgtEl>
                                        <p:attrNameLst>
                                          <p:attrName>style.visibility</p:attrName>
                                        </p:attrNameLst>
                                      </p:cBhvr>
                                      <p:to>
                                        <p:strVal val="visible"/>
                                      </p:to>
                                    </p:set>
                                    <p:animEffect transition="in" filter="fade">
                                      <p:cBhvr>
                                        <p:cTn id="33" dur="1000"/>
                                        <p:tgtEl>
                                          <p:spTgt spid="5">
                                            <p:txEl>
                                              <p:pRg st="3" end="3"/>
                                            </p:txEl>
                                          </p:spTgt>
                                        </p:tgtEl>
                                      </p:cBhvr>
                                    </p:animEffect>
                                    <p:anim calcmode="lin" valueType="num">
                                      <p:cBhvr>
                                        <p:cTn id="34"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52" presetClass="entr" presetSubtype="0" fill="hold" nodeType="clickEffect">
                                  <p:stCondLst>
                                    <p:cond delay="0"/>
                                  </p:stCondLst>
                                  <p:childTnLst>
                                    <p:set>
                                      <p:cBhvr>
                                        <p:cTn id="39" dur="1" fill="hold">
                                          <p:stCondLst>
                                            <p:cond delay="0"/>
                                          </p:stCondLst>
                                        </p:cTn>
                                        <p:tgtEl>
                                          <p:spTgt spid="7"/>
                                        </p:tgtEl>
                                        <p:attrNameLst>
                                          <p:attrName>style.visibility</p:attrName>
                                        </p:attrNameLst>
                                      </p:cBhvr>
                                      <p:to>
                                        <p:strVal val="visible"/>
                                      </p:to>
                                    </p:set>
                                    <p:animScale>
                                      <p:cBhvr>
                                        <p:cTn id="40"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1" dur="1000" decel="50000" fill="hold">
                                          <p:stCondLst>
                                            <p:cond delay="0"/>
                                          </p:stCondLst>
                                        </p:cTn>
                                        <p:tgtEl>
                                          <p:spTgt spid="7"/>
                                        </p:tgtEl>
                                        <p:attrNameLst>
                                          <p:attrName>ppt_x</p:attrName>
                                          <p:attrName>ppt_y</p:attrName>
                                        </p:attrNameLst>
                                      </p:cBhvr>
                                    </p:animMotion>
                                    <p:animEffect transition="in" filter="fade">
                                      <p:cBhvr>
                                        <p:cTn id="42" dur="1000"/>
                                        <p:tgtEl>
                                          <p:spTgt spid="7"/>
                                        </p:tgtEl>
                                      </p:cBhvr>
                                    </p:animEffect>
                                  </p:childTnLst>
                                </p:cTn>
                              </p:par>
                              <p:par>
                                <p:cTn id="43" presetID="52" presetClass="entr" presetSubtype="0" fill="hold" nodeType="withEffect">
                                  <p:stCondLst>
                                    <p:cond delay="0"/>
                                  </p:stCondLst>
                                  <p:childTnLst>
                                    <p:set>
                                      <p:cBhvr>
                                        <p:cTn id="44" dur="1" fill="hold">
                                          <p:stCondLst>
                                            <p:cond delay="0"/>
                                          </p:stCondLst>
                                        </p:cTn>
                                        <p:tgtEl>
                                          <p:spTgt spid="3"/>
                                        </p:tgtEl>
                                        <p:attrNameLst>
                                          <p:attrName>style.visibility</p:attrName>
                                        </p:attrNameLst>
                                      </p:cBhvr>
                                      <p:to>
                                        <p:strVal val="visible"/>
                                      </p:to>
                                    </p:set>
                                    <p:animScale>
                                      <p:cBhvr>
                                        <p:cTn id="45"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6" dur="1000" decel="50000" fill="hold">
                                          <p:stCondLst>
                                            <p:cond delay="0"/>
                                          </p:stCondLst>
                                        </p:cTn>
                                        <p:tgtEl>
                                          <p:spTgt spid="3"/>
                                        </p:tgtEl>
                                        <p:attrNameLst>
                                          <p:attrName>ppt_x</p:attrName>
                                          <p:attrName>ppt_y</p:attrName>
                                        </p:attrNameLst>
                                      </p:cBhvr>
                                    </p:animMotion>
                                    <p:animEffect transition="in" filter="fade">
                                      <p:cBhvr>
                                        <p:cTn id="47" dur="1000"/>
                                        <p:tgtEl>
                                          <p:spTgt spid="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2"/>
                                        </p:tgtEl>
                                        <p:attrNameLst>
                                          <p:attrName>style.visibility</p:attrName>
                                        </p:attrNameLst>
                                      </p:cBhvr>
                                      <p:to>
                                        <p:strVal val="visible"/>
                                      </p:to>
                                    </p:set>
                                    <p:animEffect transition="in" filter="wipe(down)">
                                      <p:cBhvr>
                                        <p:cTn id="5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2085466" y="-160675"/>
            <a:ext cx="4451860" cy="1862048"/>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11500" b="1" dirty="0" smtClean="0">
                <a:solidFill>
                  <a:schemeClr val="accent4"/>
                </a:solidFill>
              </a:rPr>
              <a:t>(-</a:t>
            </a:r>
            <a:r>
              <a:rPr lang="es-ES" sz="11500" b="1" dirty="0">
                <a:solidFill>
                  <a:schemeClr val="accent4"/>
                </a:solidFill>
              </a:rPr>
              <a:t>3</a:t>
            </a:r>
            <a:r>
              <a:rPr lang="es-ES" sz="11500" b="1" dirty="0" smtClean="0">
                <a:solidFill>
                  <a:schemeClr val="accent4"/>
                </a:solidFill>
              </a:rPr>
              <a:t>) + 7</a:t>
            </a:r>
            <a:endParaRPr lang="es-ES" sz="11500" b="1" dirty="0">
              <a:solidFill>
                <a:schemeClr val="accent4"/>
              </a:solidFill>
            </a:endParaRPr>
          </a:p>
        </p:txBody>
      </p:sp>
      <p:sp>
        <p:nvSpPr>
          <p:cNvPr id="5" name="Rectángulo 4"/>
          <p:cNvSpPr/>
          <p:nvPr/>
        </p:nvSpPr>
        <p:spPr>
          <a:xfrm>
            <a:off x="418667" y="1934825"/>
            <a:ext cx="2787943" cy="4524315"/>
          </a:xfrm>
          <a:prstGeom prst="rect">
            <a:avLst/>
          </a:prstGeom>
          <a:noFill/>
        </p:spPr>
        <p:txBody>
          <a:bodyPr wrap="none" lIns="91440" tIns="45720" rIns="91440" bIns="45720">
            <a:spAutoFit/>
          </a:bodyPr>
          <a:lstStyle/>
          <a:p>
            <a:pPr marL="1371600" indent="-1371600">
              <a:buAutoNum type="alphaUcParenR"/>
            </a:pPr>
            <a:r>
              <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-10</a:t>
            </a:r>
            <a:endPar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a:p>
            <a:pPr marL="1371600" indent="-1371600">
              <a:buAutoNum type="alphaUcParenR"/>
            </a:pPr>
            <a:r>
              <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-4</a:t>
            </a:r>
            <a:endPar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a:p>
            <a:pPr marL="1371600" indent="-1371600">
              <a:buAutoNum type="alphaUcParenR"/>
            </a:pPr>
            <a:r>
              <a:rPr lang="es-ES" sz="7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4</a:t>
            </a:r>
            <a:endPar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a:p>
            <a:pPr marL="1371600" indent="-1371600">
              <a:buAutoNum type="alphaUcParenR"/>
            </a:pPr>
            <a:r>
              <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10</a:t>
            </a:r>
            <a:endParaRPr lang="es-ES" sz="7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3" name="Imagen 2"/>
          <p:cNvPicPr>
            <a:picLocks noChangeAspect="1"/>
          </p:cNvPicPr>
          <p:nvPr/>
        </p:nvPicPr>
        <p:blipFill>
          <a:blip r:embed="rId1"/>
          <a:stretch>
            <a:fillRect/>
          </a:stretch>
        </p:blipFill>
        <p:spPr>
          <a:xfrm>
            <a:off x="3299460" y="3201416"/>
            <a:ext cx="784860" cy="784860"/>
          </a:xfrm>
          <a:prstGeom prst="rect">
            <a:avLst/>
          </a:prstGeom>
        </p:spPr>
      </p:pic>
      <p:pic>
        <p:nvPicPr>
          <p:cNvPr id="7" name="Imagen 6"/>
          <p:cNvPicPr>
            <a:picLocks noChangeAspect="1"/>
          </p:cNvPicPr>
          <p:nvPr/>
        </p:nvPicPr>
        <p:blipFill>
          <a:blip r:embed="rId1"/>
          <a:stretch>
            <a:fillRect/>
          </a:stretch>
        </p:blipFill>
        <p:spPr>
          <a:xfrm>
            <a:off x="3299460" y="2142236"/>
            <a:ext cx="784860" cy="784860"/>
          </a:xfrm>
          <a:prstGeom prst="rect">
            <a:avLst/>
          </a:prstGeom>
        </p:spPr>
      </p:pic>
      <p:pic>
        <p:nvPicPr>
          <p:cNvPr id="2" name="Imagen 1"/>
          <p:cNvPicPr>
            <a:picLocks noChangeAspect="1"/>
          </p:cNvPicPr>
          <p:nvPr/>
        </p:nvPicPr>
        <p:blipFill>
          <a:blip r:embed="rId2"/>
          <a:stretch>
            <a:fillRect/>
          </a:stretch>
        </p:blipFill>
        <p:spPr>
          <a:xfrm>
            <a:off x="3299460" y="4427140"/>
            <a:ext cx="784860" cy="589927"/>
          </a:xfrm>
          <a:prstGeom prst="rect">
            <a:avLst/>
          </a:prstGeom>
        </p:spPr>
      </p:pic>
      <p:sp>
        <p:nvSpPr>
          <p:cNvPr id="9" name="Rectángulo 8"/>
          <p:cNvSpPr/>
          <p:nvPr/>
        </p:nvSpPr>
        <p:spPr>
          <a:xfrm>
            <a:off x="6712331" y="605790"/>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0" name="Rectángulo 9"/>
          <p:cNvSpPr/>
          <p:nvPr/>
        </p:nvSpPr>
        <p:spPr>
          <a:xfrm>
            <a:off x="7282180" y="788670"/>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1" name="Rectángulo 10"/>
          <p:cNvSpPr/>
          <p:nvPr/>
        </p:nvSpPr>
        <p:spPr>
          <a:xfrm>
            <a:off x="7557770" y="331470"/>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2" name="Rectángulo 11"/>
          <p:cNvSpPr/>
          <p:nvPr/>
        </p:nvSpPr>
        <p:spPr>
          <a:xfrm>
            <a:off x="8127619" y="514350"/>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3" name="Rectángulo 12"/>
          <p:cNvSpPr/>
          <p:nvPr/>
        </p:nvSpPr>
        <p:spPr>
          <a:xfrm>
            <a:off x="7714869" y="838929"/>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4" name="Rectángulo 13"/>
          <p:cNvSpPr/>
          <p:nvPr/>
        </p:nvSpPr>
        <p:spPr>
          <a:xfrm>
            <a:off x="6919152" y="114300"/>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5" name="Rectángulo 14"/>
          <p:cNvSpPr/>
          <p:nvPr/>
        </p:nvSpPr>
        <p:spPr>
          <a:xfrm>
            <a:off x="6826250" y="1051560"/>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6" name="Rectángulo 15"/>
          <p:cNvSpPr/>
          <p:nvPr/>
        </p:nvSpPr>
        <p:spPr>
          <a:xfrm>
            <a:off x="944498" y="338361"/>
            <a:ext cx="274320" cy="274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_tradnl"/>
          </a:p>
        </p:txBody>
      </p:sp>
      <p:sp>
        <p:nvSpPr>
          <p:cNvPr id="17" name="Rectángulo 16"/>
          <p:cNvSpPr/>
          <p:nvPr/>
        </p:nvSpPr>
        <p:spPr>
          <a:xfrm>
            <a:off x="670178" y="742950"/>
            <a:ext cx="274320" cy="274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_tradnl"/>
          </a:p>
        </p:txBody>
      </p:sp>
      <p:sp>
        <p:nvSpPr>
          <p:cNvPr id="18" name="Rectángulo 17"/>
          <p:cNvSpPr/>
          <p:nvPr/>
        </p:nvSpPr>
        <p:spPr>
          <a:xfrm>
            <a:off x="1087054" y="914400"/>
            <a:ext cx="274320" cy="274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_tradnl"/>
          </a:p>
        </p:txBody>
      </p:sp>
      <p:pic>
        <p:nvPicPr>
          <p:cNvPr id="19" name="Imagen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9925" y="4427140"/>
            <a:ext cx="1938067" cy="1938067"/>
          </a:xfrm>
          <a:prstGeom prst="rect">
            <a:avLst/>
          </a:prstGeom>
        </p:spPr>
      </p:pic>
      <p:sp>
        <p:nvSpPr>
          <p:cNvPr id="4" name="Text Box 3"/>
          <p:cNvSpPr txBox="1"/>
          <p:nvPr/>
        </p:nvSpPr>
        <p:spPr>
          <a:xfrm>
            <a:off x="97790" y="182880"/>
            <a:ext cx="748030" cy="368300"/>
          </a:xfrm>
          <a:prstGeom prst="rect">
            <a:avLst/>
          </a:prstGeom>
          <a:noFill/>
        </p:spPr>
        <p:txBody>
          <a:bodyPr wrap="square" rtlCol="0">
            <a:spAutoFit/>
          </a:bodyPr>
          <a:p>
            <a:r>
              <a:rPr lang="es-CL" altLang="en-US"/>
              <a:t>29.-</a:t>
            </a:r>
            <a:endParaRPr lang="es-CL" altLang="en-US"/>
          </a:p>
        </p:txBody>
      </p:sp>
    </p:spTree>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par>
                          <p:cTn id="12" fill="hold">
                            <p:stCondLst>
                              <p:cond delay="850"/>
                            </p:stCondLst>
                            <p:childTnLst>
                              <p:par>
                                <p:cTn id="13" presetID="47" presetClass="entr" presetSubtype="0" fill="hold" grpId="0"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1000"/>
                                        <p:tgtEl>
                                          <p:spTgt spid="5">
                                            <p:txEl>
                                              <p:pRg st="0" end="0"/>
                                            </p:txEl>
                                          </p:spTgt>
                                        </p:tgtEl>
                                      </p:cBhvr>
                                    </p:animEffect>
                                    <p:anim calcmode="lin" valueType="num">
                                      <p:cBhvr>
                                        <p:cTn id="16"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par>
                          <p:cTn id="18" fill="hold">
                            <p:stCondLst>
                              <p:cond delay="1850"/>
                            </p:stCondLst>
                            <p:childTnLst>
                              <p:par>
                                <p:cTn id="19" presetID="47" presetClass="entr" presetSubtype="0" fill="hold" grpId="0" nodeType="after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fade">
                                      <p:cBhvr>
                                        <p:cTn id="28" dur="1000"/>
                                        <p:tgtEl>
                                          <p:spTgt spid="5">
                                            <p:txEl>
                                              <p:pRg st="2" end="2"/>
                                            </p:txEl>
                                          </p:spTgt>
                                        </p:tgtEl>
                                      </p:cBhvr>
                                    </p:animEffect>
                                    <p:anim calcmode="lin" valueType="num">
                                      <p:cBhvr>
                                        <p:cTn id="29"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Effect transition="in" filter="fade">
                                      <p:cBhvr>
                                        <p:cTn id="35" dur="1000"/>
                                        <p:tgtEl>
                                          <p:spTgt spid="5">
                                            <p:txEl>
                                              <p:pRg st="3" end="3"/>
                                            </p:txEl>
                                          </p:spTgt>
                                        </p:tgtEl>
                                      </p:cBhvr>
                                    </p:animEffect>
                                    <p:anim calcmode="lin" valueType="num">
                                      <p:cBhvr>
                                        <p:cTn id="3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52" presetClass="entr" presetSubtype="0" fill="hold" nodeType="clickEffect">
                                  <p:stCondLst>
                                    <p:cond delay="0"/>
                                  </p:stCondLst>
                                  <p:childTnLst>
                                    <p:set>
                                      <p:cBhvr>
                                        <p:cTn id="41" dur="1" fill="hold">
                                          <p:stCondLst>
                                            <p:cond delay="0"/>
                                          </p:stCondLst>
                                        </p:cTn>
                                        <p:tgtEl>
                                          <p:spTgt spid="7"/>
                                        </p:tgtEl>
                                        <p:attrNameLst>
                                          <p:attrName>style.visibility</p:attrName>
                                        </p:attrNameLst>
                                      </p:cBhvr>
                                      <p:to>
                                        <p:strVal val="visible"/>
                                      </p:to>
                                    </p:set>
                                    <p:animScale>
                                      <p:cBhvr>
                                        <p:cTn id="42"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7"/>
                                        </p:tgtEl>
                                        <p:attrNameLst>
                                          <p:attrName>ppt_x</p:attrName>
                                          <p:attrName>ppt_y</p:attrName>
                                        </p:attrNameLst>
                                      </p:cBhvr>
                                    </p:animMotion>
                                    <p:animEffect transition="in" filter="fade">
                                      <p:cBhvr>
                                        <p:cTn id="44" dur="1000"/>
                                        <p:tgtEl>
                                          <p:spTgt spid="7"/>
                                        </p:tgtEl>
                                      </p:cBhvr>
                                    </p:animEffect>
                                  </p:childTnLst>
                                </p:cTn>
                              </p:par>
                              <p:par>
                                <p:cTn id="45" presetID="52" presetClass="entr" presetSubtype="0" fill="hold" nodeType="withEffect">
                                  <p:stCondLst>
                                    <p:cond delay="0"/>
                                  </p:stCondLst>
                                  <p:childTnLst>
                                    <p:set>
                                      <p:cBhvr>
                                        <p:cTn id="46" dur="1" fill="hold">
                                          <p:stCondLst>
                                            <p:cond delay="0"/>
                                          </p:stCondLst>
                                        </p:cTn>
                                        <p:tgtEl>
                                          <p:spTgt spid="3"/>
                                        </p:tgtEl>
                                        <p:attrNameLst>
                                          <p:attrName>style.visibility</p:attrName>
                                        </p:attrNameLst>
                                      </p:cBhvr>
                                      <p:to>
                                        <p:strVal val="visible"/>
                                      </p:to>
                                    </p:set>
                                    <p:animScale>
                                      <p:cBhvr>
                                        <p:cTn id="47"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8" dur="1000" decel="50000" fill="hold">
                                          <p:stCondLst>
                                            <p:cond delay="0"/>
                                          </p:stCondLst>
                                        </p:cTn>
                                        <p:tgtEl>
                                          <p:spTgt spid="3"/>
                                        </p:tgtEl>
                                        <p:attrNameLst>
                                          <p:attrName>ppt_x</p:attrName>
                                          <p:attrName>ppt_y</p:attrName>
                                        </p:attrNameLst>
                                      </p:cBhvr>
                                    </p:animMotion>
                                    <p:animEffect transition="in" filter="fade">
                                      <p:cBhvr>
                                        <p:cTn id="49" dur="1000"/>
                                        <p:tgtEl>
                                          <p:spTgt spid="3"/>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nodeType="clickEffect">
                                  <p:stCondLst>
                                    <p:cond delay="0"/>
                                  </p:stCondLst>
                                  <p:childTnLst>
                                    <p:set>
                                      <p:cBhvr>
                                        <p:cTn id="53" dur="1" fill="hold">
                                          <p:stCondLst>
                                            <p:cond delay="0"/>
                                          </p:stCondLst>
                                        </p:cTn>
                                        <p:tgtEl>
                                          <p:spTgt spid="2"/>
                                        </p:tgtEl>
                                        <p:attrNameLst>
                                          <p:attrName>style.visibility</p:attrName>
                                        </p:attrNameLst>
                                      </p:cBhvr>
                                      <p:to>
                                        <p:strVal val="visible"/>
                                      </p:to>
                                    </p:set>
                                    <p:animEffect transition="in" filter="wipe(down)">
                                      <p:cBhvr>
                                        <p:cTn id="5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1314768"/>
            <a:ext cx="8229600" cy="1143000"/>
          </a:xfrm>
        </p:spPr>
        <p:txBody>
          <a:bodyPr>
            <a:normAutofit fontScale="90000"/>
          </a:bodyPr>
          <a:p>
            <a:pPr algn="l"/>
            <a:r>
              <a:rPr lang="en-US"/>
              <a:t>2. </a:t>
            </a:r>
            <a:r>
              <a:rPr lang="es-CL" altLang="en-US"/>
              <a:t>Eratóstenes</a:t>
            </a:r>
            <a:r>
              <a:rPr lang="en-US"/>
              <a:t>, matemático griego , nació en el año </a:t>
            </a:r>
            <a:r>
              <a:rPr lang="es-CL" altLang="en-US"/>
              <a:t>276</a:t>
            </a:r>
            <a:r>
              <a:rPr lang="en-US"/>
              <a:t> a. C. y murió en el </a:t>
            </a:r>
            <a:r>
              <a:rPr lang="es-CL" altLang="en-US"/>
              <a:t>194</a:t>
            </a:r>
            <a:r>
              <a:rPr lang="en-US"/>
              <a:t> a. C. ¿Cuántos años vivió aproximadamente?</a:t>
            </a:r>
            <a:br>
              <a:rPr lang="en-US"/>
            </a:br>
            <a:endParaRPr lang="en-US"/>
          </a:p>
        </p:txBody>
      </p:sp>
      <p:sp>
        <p:nvSpPr>
          <p:cNvPr id="3" name="Content Placeholder 2"/>
          <p:cNvSpPr>
            <a:spLocks noGrp="1"/>
          </p:cNvSpPr>
          <p:nvPr>
            <p:ph idx="1"/>
          </p:nvPr>
        </p:nvSpPr>
        <p:spPr>
          <a:xfrm>
            <a:off x="457200" y="3721100"/>
            <a:ext cx="8229600" cy="2405380"/>
          </a:xfrm>
        </p:spPr>
        <p:txBody>
          <a:bodyPr>
            <a:normAutofit/>
          </a:bodyPr>
          <a:p>
            <a:pPr marL="514350" indent="-514350">
              <a:buFont typeface="+mj-lt"/>
              <a:buAutoNum type="alphaUcPeriod"/>
            </a:pPr>
            <a:r>
              <a:rPr lang="es-CL" altLang="en-US"/>
              <a:t>470 años</a:t>
            </a:r>
            <a:endParaRPr lang="es-CL" altLang="en-US"/>
          </a:p>
          <a:p>
            <a:pPr marL="514350" indent="-514350">
              <a:buFont typeface="+mj-lt"/>
              <a:buAutoNum type="alphaUcPeriod"/>
            </a:pPr>
            <a:r>
              <a:rPr lang="es-CL" altLang="en-US"/>
              <a:t>82 años</a:t>
            </a:r>
            <a:endParaRPr lang="es-CL" altLang="en-US"/>
          </a:p>
          <a:p>
            <a:pPr marL="514350" indent="-514350">
              <a:buFont typeface="+mj-lt"/>
              <a:buAutoNum type="alphaUcPeriod"/>
            </a:pPr>
            <a:r>
              <a:rPr lang="es-CL" altLang="en-US">
                <a:sym typeface="+mn-ea"/>
              </a:rPr>
              <a:t>-82 años</a:t>
            </a:r>
            <a:endParaRPr lang="es-CL" altLang="en-US"/>
          </a:p>
          <a:p>
            <a:pPr marL="514350" indent="-514350">
              <a:buFont typeface="+mj-lt"/>
              <a:buAutoNum type="alphaUcPeriod"/>
            </a:pPr>
            <a:r>
              <a:rPr lang="es-CL" altLang="en-US">
                <a:sym typeface="+mn-ea"/>
              </a:rPr>
              <a:t>-470 años</a:t>
            </a:r>
            <a:endParaRPr lang="es-CL" altLang="en-US"/>
          </a:p>
          <a:p>
            <a:pPr marL="514350" indent="-514350">
              <a:buFont typeface="+mj-lt"/>
              <a:buAutoNum type="alphaUcPeriod"/>
            </a:pPr>
            <a:endParaRPr lang="es-CL" altLang="en-US"/>
          </a:p>
          <a:p>
            <a:pPr marL="514350" indent="-514350">
              <a:buFont typeface="+mj-lt"/>
              <a:buAutoNum type="alphaUcPeriod"/>
            </a:pPr>
            <a:endParaRPr lang="es-CL" altLang="en-US"/>
          </a:p>
        </p:txBody>
      </p:sp>
      <p:pic>
        <p:nvPicPr>
          <p:cNvPr id="5" name="Picture 4"/>
          <p:cNvPicPr>
            <a:picLocks noChangeAspect="1"/>
          </p:cNvPicPr>
          <p:nvPr/>
        </p:nvPicPr>
        <p:blipFill>
          <a:blip r:embed="rId1"/>
          <a:srcRect l="18179" t="21529" r="17692" b="30531"/>
          <a:stretch>
            <a:fillRect/>
          </a:stretch>
        </p:blipFill>
        <p:spPr>
          <a:xfrm>
            <a:off x="2590165" y="4225290"/>
            <a:ext cx="773430" cy="6223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2771551" y="-160675"/>
            <a:ext cx="3079689" cy="1862048"/>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11500" b="1" dirty="0" smtClean="0">
                <a:solidFill>
                  <a:schemeClr val="accent4"/>
                </a:solidFill>
              </a:rPr>
              <a:t>3 + 7</a:t>
            </a:r>
            <a:endParaRPr lang="es-ES" sz="11500" b="1" dirty="0">
              <a:solidFill>
                <a:schemeClr val="accent4"/>
              </a:solidFill>
            </a:endParaRPr>
          </a:p>
        </p:txBody>
      </p:sp>
      <p:sp>
        <p:nvSpPr>
          <p:cNvPr id="5" name="Rectángulo 4"/>
          <p:cNvSpPr/>
          <p:nvPr/>
        </p:nvSpPr>
        <p:spPr>
          <a:xfrm>
            <a:off x="418667" y="1934825"/>
            <a:ext cx="2787943" cy="4524315"/>
          </a:xfrm>
          <a:prstGeom prst="rect">
            <a:avLst/>
          </a:prstGeom>
          <a:noFill/>
        </p:spPr>
        <p:txBody>
          <a:bodyPr wrap="none" lIns="91440" tIns="45720" rIns="91440" bIns="45720">
            <a:spAutoFit/>
          </a:bodyPr>
          <a:lstStyle/>
          <a:p>
            <a:pPr marL="1371600" indent="-1371600">
              <a:buAutoNum type="alphaUcParenR"/>
            </a:pPr>
            <a:r>
              <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-10</a:t>
            </a:r>
            <a:endPar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a:p>
            <a:pPr marL="1371600" indent="-1371600">
              <a:buAutoNum type="alphaUcParenR"/>
            </a:pPr>
            <a:r>
              <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-4</a:t>
            </a:r>
            <a:endPar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a:p>
            <a:pPr marL="1371600" indent="-1371600">
              <a:buAutoNum type="alphaUcParenR"/>
            </a:pPr>
            <a:r>
              <a:rPr lang="es-ES" sz="7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4</a:t>
            </a:r>
            <a:endPar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a:p>
            <a:pPr marL="1371600" indent="-1371600">
              <a:buAutoNum type="alphaUcParenR"/>
            </a:pPr>
            <a:r>
              <a:rPr lang="es-ES" sz="7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10</a:t>
            </a:r>
            <a:endParaRPr lang="es-ES" sz="7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3" name="Imagen 2"/>
          <p:cNvPicPr>
            <a:picLocks noChangeAspect="1"/>
          </p:cNvPicPr>
          <p:nvPr/>
        </p:nvPicPr>
        <p:blipFill>
          <a:blip r:embed="rId1"/>
          <a:stretch>
            <a:fillRect/>
          </a:stretch>
        </p:blipFill>
        <p:spPr>
          <a:xfrm>
            <a:off x="3299460" y="3201416"/>
            <a:ext cx="784860" cy="784860"/>
          </a:xfrm>
          <a:prstGeom prst="rect">
            <a:avLst/>
          </a:prstGeom>
        </p:spPr>
      </p:pic>
      <p:pic>
        <p:nvPicPr>
          <p:cNvPr id="7" name="Imagen 6"/>
          <p:cNvPicPr>
            <a:picLocks noChangeAspect="1"/>
          </p:cNvPicPr>
          <p:nvPr/>
        </p:nvPicPr>
        <p:blipFill>
          <a:blip r:embed="rId1"/>
          <a:stretch>
            <a:fillRect/>
          </a:stretch>
        </p:blipFill>
        <p:spPr>
          <a:xfrm>
            <a:off x="3299460" y="2142236"/>
            <a:ext cx="784860" cy="784860"/>
          </a:xfrm>
          <a:prstGeom prst="rect">
            <a:avLst/>
          </a:prstGeom>
        </p:spPr>
      </p:pic>
      <p:pic>
        <p:nvPicPr>
          <p:cNvPr id="2" name="Imagen 1"/>
          <p:cNvPicPr>
            <a:picLocks noChangeAspect="1"/>
          </p:cNvPicPr>
          <p:nvPr/>
        </p:nvPicPr>
        <p:blipFill>
          <a:blip r:embed="rId2"/>
          <a:stretch>
            <a:fillRect/>
          </a:stretch>
        </p:blipFill>
        <p:spPr>
          <a:xfrm>
            <a:off x="3299460" y="5535850"/>
            <a:ext cx="784860" cy="589927"/>
          </a:xfrm>
          <a:prstGeom prst="rect">
            <a:avLst/>
          </a:prstGeom>
        </p:spPr>
      </p:pic>
      <p:sp>
        <p:nvSpPr>
          <p:cNvPr id="9" name="Rectángulo 8"/>
          <p:cNvSpPr/>
          <p:nvPr/>
        </p:nvSpPr>
        <p:spPr>
          <a:xfrm>
            <a:off x="6712331" y="605790"/>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0" name="Rectángulo 9"/>
          <p:cNvSpPr/>
          <p:nvPr/>
        </p:nvSpPr>
        <p:spPr>
          <a:xfrm>
            <a:off x="7282180" y="788670"/>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1" name="Rectángulo 10"/>
          <p:cNvSpPr/>
          <p:nvPr/>
        </p:nvSpPr>
        <p:spPr>
          <a:xfrm>
            <a:off x="7557770" y="331470"/>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2" name="Rectángulo 11"/>
          <p:cNvSpPr/>
          <p:nvPr/>
        </p:nvSpPr>
        <p:spPr>
          <a:xfrm>
            <a:off x="8127619" y="514350"/>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3" name="Rectángulo 12"/>
          <p:cNvSpPr/>
          <p:nvPr/>
        </p:nvSpPr>
        <p:spPr>
          <a:xfrm>
            <a:off x="7714869" y="838929"/>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4" name="Rectángulo 13"/>
          <p:cNvSpPr/>
          <p:nvPr/>
        </p:nvSpPr>
        <p:spPr>
          <a:xfrm>
            <a:off x="6919152" y="114300"/>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5" name="Rectángulo 14"/>
          <p:cNvSpPr/>
          <p:nvPr/>
        </p:nvSpPr>
        <p:spPr>
          <a:xfrm>
            <a:off x="6826250" y="1051560"/>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6" name="Rectángulo 15"/>
          <p:cNvSpPr/>
          <p:nvPr/>
        </p:nvSpPr>
        <p:spPr>
          <a:xfrm>
            <a:off x="1047653" y="1051560"/>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7" name="Rectángulo 16"/>
          <p:cNvSpPr/>
          <p:nvPr/>
        </p:nvSpPr>
        <p:spPr>
          <a:xfrm>
            <a:off x="1323243" y="594360"/>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sp>
        <p:nvSpPr>
          <p:cNvPr id="18" name="Rectángulo 17"/>
          <p:cNvSpPr/>
          <p:nvPr/>
        </p:nvSpPr>
        <p:spPr>
          <a:xfrm>
            <a:off x="684625" y="377190"/>
            <a:ext cx="274320" cy="2743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_tradnl"/>
          </a:p>
        </p:txBody>
      </p:sp>
      <p:pic>
        <p:nvPicPr>
          <p:cNvPr id="19" name="Imagen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9925" y="4427140"/>
            <a:ext cx="1938067" cy="1938067"/>
          </a:xfrm>
          <a:prstGeom prst="rect">
            <a:avLst/>
          </a:prstGeom>
        </p:spPr>
      </p:pic>
      <p:sp>
        <p:nvSpPr>
          <p:cNvPr id="4" name="Text Box 3"/>
          <p:cNvSpPr txBox="1"/>
          <p:nvPr/>
        </p:nvSpPr>
        <p:spPr>
          <a:xfrm>
            <a:off x="97790" y="182880"/>
            <a:ext cx="748030" cy="368300"/>
          </a:xfrm>
          <a:prstGeom prst="rect">
            <a:avLst/>
          </a:prstGeom>
          <a:noFill/>
        </p:spPr>
        <p:txBody>
          <a:bodyPr wrap="square" rtlCol="0">
            <a:spAutoFit/>
          </a:bodyPr>
          <a:p>
            <a:r>
              <a:rPr lang="es-CL" altLang="en-US"/>
              <a:t>30.-</a:t>
            </a:r>
            <a:endParaRPr lang="es-CL" altLang="en-US"/>
          </a:p>
        </p:txBody>
      </p:sp>
    </p:spTree>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par>
                          <p:cTn id="12" fill="hold">
                            <p:stCondLst>
                              <p:cond delay="699"/>
                            </p:stCondLst>
                            <p:childTnLst>
                              <p:par>
                                <p:cTn id="13" presetID="47" presetClass="entr" presetSubtype="0" fill="hold" grpId="0"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1000"/>
                                        <p:tgtEl>
                                          <p:spTgt spid="5">
                                            <p:txEl>
                                              <p:pRg st="0" end="0"/>
                                            </p:txEl>
                                          </p:spTgt>
                                        </p:tgtEl>
                                      </p:cBhvr>
                                    </p:animEffect>
                                    <p:anim calcmode="lin" valueType="num">
                                      <p:cBhvr>
                                        <p:cTn id="16"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par>
                          <p:cTn id="18" fill="hold">
                            <p:stCondLst>
                              <p:cond delay="1699"/>
                            </p:stCondLst>
                            <p:childTnLst>
                              <p:par>
                                <p:cTn id="19" presetID="47" presetClass="entr" presetSubtype="0" fill="hold" grpId="0" nodeType="after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fade">
                                      <p:cBhvr>
                                        <p:cTn id="28" dur="1000"/>
                                        <p:tgtEl>
                                          <p:spTgt spid="5">
                                            <p:txEl>
                                              <p:pRg st="2" end="2"/>
                                            </p:txEl>
                                          </p:spTgt>
                                        </p:tgtEl>
                                      </p:cBhvr>
                                    </p:animEffect>
                                    <p:anim calcmode="lin" valueType="num">
                                      <p:cBhvr>
                                        <p:cTn id="29"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Effect transition="in" filter="fade">
                                      <p:cBhvr>
                                        <p:cTn id="35" dur="1000"/>
                                        <p:tgtEl>
                                          <p:spTgt spid="5">
                                            <p:txEl>
                                              <p:pRg st="3" end="3"/>
                                            </p:txEl>
                                          </p:spTgt>
                                        </p:tgtEl>
                                      </p:cBhvr>
                                    </p:animEffect>
                                    <p:anim calcmode="lin" valueType="num">
                                      <p:cBhvr>
                                        <p:cTn id="3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52" presetClass="entr" presetSubtype="0" fill="hold" nodeType="clickEffect">
                                  <p:stCondLst>
                                    <p:cond delay="0"/>
                                  </p:stCondLst>
                                  <p:childTnLst>
                                    <p:set>
                                      <p:cBhvr>
                                        <p:cTn id="41" dur="1" fill="hold">
                                          <p:stCondLst>
                                            <p:cond delay="0"/>
                                          </p:stCondLst>
                                        </p:cTn>
                                        <p:tgtEl>
                                          <p:spTgt spid="7"/>
                                        </p:tgtEl>
                                        <p:attrNameLst>
                                          <p:attrName>style.visibility</p:attrName>
                                        </p:attrNameLst>
                                      </p:cBhvr>
                                      <p:to>
                                        <p:strVal val="visible"/>
                                      </p:to>
                                    </p:set>
                                    <p:animScale>
                                      <p:cBhvr>
                                        <p:cTn id="42"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7"/>
                                        </p:tgtEl>
                                        <p:attrNameLst>
                                          <p:attrName>ppt_x</p:attrName>
                                          <p:attrName>ppt_y</p:attrName>
                                        </p:attrNameLst>
                                      </p:cBhvr>
                                    </p:animMotion>
                                    <p:animEffect transition="in" filter="fade">
                                      <p:cBhvr>
                                        <p:cTn id="44" dur="1000"/>
                                        <p:tgtEl>
                                          <p:spTgt spid="7"/>
                                        </p:tgtEl>
                                      </p:cBhvr>
                                    </p:animEffect>
                                  </p:childTnLst>
                                </p:cTn>
                              </p:par>
                              <p:par>
                                <p:cTn id="45" presetID="52" presetClass="entr" presetSubtype="0" fill="hold" nodeType="withEffect">
                                  <p:stCondLst>
                                    <p:cond delay="0"/>
                                  </p:stCondLst>
                                  <p:childTnLst>
                                    <p:set>
                                      <p:cBhvr>
                                        <p:cTn id="46" dur="1" fill="hold">
                                          <p:stCondLst>
                                            <p:cond delay="0"/>
                                          </p:stCondLst>
                                        </p:cTn>
                                        <p:tgtEl>
                                          <p:spTgt spid="3"/>
                                        </p:tgtEl>
                                        <p:attrNameLst>
                                          <p:attrName>style.visibility</p:attrName>
                                        </p:attrNameLst>
                                      </p:cBhvr>
                                      <p:to>
                                        <p:strVal val="visible"/>
                                      </p:to>
                                    </p:set>
                                    <p:animScale>
                                      <p:cBhvr>
                                        <p:cTn id="47"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8" dur="1000" decel="50000" fill="hold">
                                          <p:stCondLst>
                                            <p:cond delay="0"/>
                                          </p:stCondLst>
                                        </p:cTn>
                                        <p:tgtEl>
                                          <p:spTgt spid="3"/>
                                        </p:tgtEl>
                                        <p:attrNameLst>
                                          <p:attrName>ppt_x</p:attrName>
                                          <p:attrName>ppt_y</p:attrName>
                                        </p:attrNameLst>
                                      </p:cBhvr>
                                    </p:animMotion>
                                    <p:animEffect transition="in" filter="fade">
                                      <p:cBhvr>
                                        <p:cTn id="49" dur="1000"/>
                                        <p:tgtEl>
                                          <p:spTgt spid="3"/>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nodeType="clickEffect">
                                  <p:stCondLst>
                                    <p:cond delay="0"/>
                                  </p:stCondLst>
                                  <p:childTnLst>
                                    <p:set>
                                      <p:cBhvr>
                                        <p:cTn id="53" dur="1" fill="hold">
                                          <p:stCondLst>
                                            <p:cond delay="0"/>
                                          </p:stCondLst>
                                        </p:cTn>
                                        <p:tgtEl>
                                          <p:spTgt spid="2"/>
                                        </p:tgtEl>
                                        <p:attrNameLst>
                                          <p:attrName>style.visibility</p:attrName>
                                        </p:attrNameLst>
                                      </p:cBhvr>
                                      <p:to>
                                        <p:strVal val="visible"/>
                                      </p:to>
                                    </p:set>
                                    <p:animEffect transition="in" filter="wipe(down)">
                                      <p:cBhvr>
                                        <p:cTn id="5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407603"/>
            <a:ext cx="8229600" cy="1143000"/>
          </a:xfrm>
        </p:spPr>
        <p:txBody>
          <a:bodyPr>
            <a:noAutofit/>
          </a:bodyPr>
          <a:p>
            <a:pPr algn="l"/>
            <a:r>
              <a:rPr sz="3200"/>
              <a:t>31. (-6) - (</a:t>
            </a:r>
            <a:r>
              <a:rPr lang="es-CL" sz="3200"/>
              <a:t>+</a:t>
            </a:r>
            <a:r>
              <a:rPr sz="3200"/>
              <a:t>9)</a:t>
            </a:r>
            <a:br>
              <a:rPr sz="3200"/>
            </a:br>
            <a:r>
              <a:rPr sz="3200"/>
              <a:t>       </a:t>
            </a:r>
            <a:br>
              <a:rPr sz="3200"/>
            </a:br>
            <a:br>
              <a:rPr sz="3200"/>
            </a:br>
            <a:r>
              <a:rPr sz="3200"/>
              <a:t>A. -15</a:t>
            </a:r>
            <a:br>
              <a:rPr sz="3200"/>
            </a:br>
            <a:r>
              <a:rPr sz="3200"/>
              <a:t>B. -3</a:t>
            </a:r>
            <a:br>
              <a:rPr sz="3200"/>
            </a:br>
            <a:r>
              <a:rPr sz="3200"/>
              <a:t>C. +3</a:t>
            </a:r>
            <a:br>
              <a:rPr sz="3200"/>
            </a:br>
            <a:r>
              <a:rPr sz="3200"/>
              <a:t>D. +15</a:t>
            </a:r>
            <a:endParaRPr sz="3200"/>
          </a:p>
        </p:txBody>
      </p:sp>
      <p:pic>
        <p:nvPicPr>
          <p:cNvPr id="5" name="Picture 4"/>
          <p:cNvPicPr>
            <a:picLocks noChangeAspect="1"/>
          </p:cNvPicPr>
          <p:nvPr/>
        </p:nvPicPr>
        <p:blipFill>
          <a:blip r:embed="rId1"/>
          <a:srcRect l="18179" t="21529" r="17692" b="30531"/>
          <a:stretch>
            <a:fillRect/>
          </a:stretch>
        </p:blipFill>
        <p:spPr>
          <a:xfrm>
            <a:off x="1543050" y="2571750"/>
            <a:ext cx="773430" cy="622300"/>
          </a:xfrm>
          <a:prstGeom prst="rect">
            <a:avLst/>
          </a:prstGeom>
        </p:spPr>
      </p:pic>
      <p:sp>
        <p:nvSpPr>
          <p:cNvPr id="3" name="Text Box 2"/>
          <p:cNvSpPr txBox="1"/>
          <p:nvPr/>
        </p:nvSpPr>
        <p:spPr>
          <a:xfrm>
            <a:off x="1058545" y="1741805"/>
            <a:ext cx="1742440" cy="829945"/>
          </a:xfrm>
          <a:prstGeom prst="rect">
            <a:avLst/>
          </a:prstGeom>
          <a:noFill/>
        </p:spPr>
        <p:txBody>
          <a:bodyPr wrap="square" rtlCol="0">
            <a:spAutoFit/>
          </a:bodyPr>
          <a:p>
            <a:r>
              <a:rPr lang="es-CL" altLang="en-US" sz="4800">
                <a:solidFill>
                  <a:srgbClr val="FF0000"/>
                </a:solidFill>
              </a:rPr>
              <a:t>-6 - 9</a:t>
            </a:r>
            <a:endParaRPr lang="es-CL" altLang="en-US" sz="48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407603"/>
            <a:ext cx="8229600" cy="1143000"/>
          </a:xfrm>
        </p:spPr>
        <p:txBody>
          <a:bodyPr>
            <a:noAutofit/>
          </a:bodyPr>
          <a:p>
            <a:pPr algn="l"/>
            <a:r>
              <a:rPr sz="3200"/>
              <a:t>32.(</a:t>
            </a:r>
            <a:r>
              <a:rPr lang="es-CL" sz="3200"/>
              <a:t>-</a:t>
            </a:r>
            <a:r>
              <a:rPr sz="3200"/>
              <a:t>2) - (</a:t>
            </a:r>
            <a:r>
              <a:rPr lang="es-CL" sz="3200"/>
              <a:t>-</a:t>
            </a:r>
            <a:r>
              <a:rPr sz="3200"/>
              <a:t>4)</a:t>
            </a:r>
            <a:br>
              <a:rPr sz="3200"/>
            </a:br>
            <a:br>
              <a:rPr sz="3200"/>
            </a:br>
            <a:br>
              <a:rPr sz="3200"/>
            </a:br>
            <a:r>
              <a:rPr sz="3200"/>
              <a:t>A. -6</a:t>
            </a:r>
            <a:br>
              <a:rPr sz="3200"/>
            </a:br>
            <a:r>
              <a:rPr sz="3200"/>
              <a:t>B. -2</a:t>
            </a:r>
            <a:br>
              <a:rPr sz="3200"/>
            </a:br>
            <a:r>
              <a:rPr sz="3200"/>
              <a:t>C. +2</a:t>
            </a:r>
            <a:br>
              <a:rPr sz="3200"/>
            </a:br>
            <a:r>
              <a:rPr sz="3200"/>
              <a:t>D. +6</a:t>
            </a:r>
            <a:endParaRPr sz="3200"/>
          </a:p>
        </p:txBody>
      </p:sp>
      <p:pic>
        <p:nvPicPr>
          <p:cNvPr id="5" name="Picture 4"/>
          <p:cNvPicPr>
            <a:picLocks noChangeAspect="1"/>
          </p:cNvPicPr>
          <p:nvPr/>
        </p:nvPicPr>
        <p:blipFill>
          <a:blip r:embed="rId1"/>
          <a:srcRect l="18179" t="21529" r="17692" b="30531"/>
          <a:stretch>
            <a:fillRect/>
          </a:stretch>
        </p:blipFill>
        <p:spPr>
          <a:xfrm>
            <a:off x="1543050" y="3550920"/>
            <a:ext cx="773430" cy="622300"/>
          </a:xfrm>
          <a:prstGeom prst="rect">
            <a:avLst/>
          </a:prstGeom>
        </p:spPr>
      </p:pic>
      <p:sp>
        <p:nvSpPr>
          <p:cNvPr id="3" name="Text Box 2"/>
          <p:cNvSpPr txBox="1"/>
          <p:nvPr/>
        </p:nvSpPr>
        <p:spPr>
          <a:xfrm>
            <a:off x="1058545" y="1741805"/>
            <a:ext cx="1742440" cy="829945"/>
          </a:xfrm>
          <a:prstGeom prst="rect">
            <a:avLst/>
          </a:prstGeom>
          <a:noFill/>
        </p:spPr>
        <p:txBody>
          <a:bodyPr wrap="square" rtlCol="0">
            <a:spAutoFit/>
          </a:bodyPr>
          <a:p>
            <a:r>
              <a:rPr lang="es-CL" altLang="en-US" sz="4800">
                <a:solidFill>
                  <a:srgbClr val="FF0000"/>
                </a:solidFill>
              </a:rPr>
              <a:t>-2 </a:t>
            </a:r>
            <a:r>
              <a:rPr lang="es-CL" altLang="en-US" sz="4800">
                <a:solidFill>
                  <a:srgbClr val="249F00"/>
                </a:solidFill>
              </a:rPr>
              <a:t>+</a:t>
            </a:r>
            <a:r>
              <a:rPr lang="es-CL" altLang="en-US" sz="4800">
                <a:solidFill>
                  <a:srgbClr val="249F00"/>
                </a:solidFill>
              </a:rPr>
              <a:t> 4</a:t>
            </a:r>
            <a:endParaRPr lang="es-CL" altLang="en-US" sz="4800">
              <a:solidFill>
                <a:srgbClr val="249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 name="Title 14"/>
          <p:cNvSpPr>
            <a:spLocks noGrp="1"/>
          </p:cNvSpPr>
          <p:nvPr>
            <p:ph type="title"/>
          </p:nvPr>
        </p:nvSpPr>
        <p:spPr>
          <a:xfrm>
            <a:off x="6092190" y="190500"/>
            <a:ext cx="2875915" cy="792480"/>
          </a:xfrm>
        </p:spPr>
        <p:txBody>
          <a:bodyPr>
            <a:normAutofit/>
          </a:bodyPr>
          <a:p>
            <a:r>
              <a:rPr lang="es-CL" altLang="en-US"/>
              <a:t>Geometría</a:t>
            </a:r>
            <a:endParaRPr lang="es-CL" altLang="en-US"/>
          </a:p>
        </p:txBody>
      </p:sp>
      <p:sp>
        <p:nvSpPr>
          <p:cNvPr id="16" name="Text Placeholder 15"/>
          <p:cNvSpPr>
            <a:spLocks noGrp="1"/>
          </p:cNvSpPr>
          <p:nvPr>
            <p:ph type="body" idx="1"/>
          </p:nvPr>
        </p:nvSpPr>
        <p:spPr/>
        <p:txBody>
          <a:bodyPr>
            <a:noAutofit/>
          </a:bodyPr>
          <a:p>
            <a:r>
              <a:rPr lang="en-US"/>
              <a:t>¿Cuál de las siguientes opciones es una posible combinación para </a:t>
            </a:r>
            <a:r>
              <a:rPr lang="en-US">
                <a:latin typeface="Arial" panose="020B0604020202020204" pitchFamily="34" charset="0"/>
                <a:cs typeface="Arial" panose="020B0604020202020204" pitchFamily="34" charset="0"/>
              </a:rPr>
              <a:t>α</a:t>
            </a:r>
            <a:r>
              <a:rPr lang="en-US"/>
              <a:t> y </a:t>
            </a:r>
            <a:r>
              <a:rPr lang="en-US">
                <a:latin typeface="Arial" panose="020B0604020202020204" pitchFamily="34" charset="0"/>
                <a:cs typeface="Arial" panose="020B0604020202020204" pitchFamily="34" charset="0"/>
              </a:rPr>
              <a:t>δ</a:t>
            </a:r>
            <a:r>
              <a:rPr lang="en-US"/>
              <a:t>?</a:t>
            </a:r>
            <a:endParaRPr lang="en-US"/>
          </a:p>
        </p:txBody>
      </p:sp>
      <p:sp>
        <p:nvSpPr>
          <p:cNvPr id="17" name="Content Placeholder 16"/>
          <p:cNvSpPr>
            <a:spLocks noGrp="1"/>
          </p:cNvSpPr>
          <p:nvPr>
            <p:ph sz="half" idx="2"/>
          </p:nvPr>
        </p:nvSpPr>
        <p:spPr/>
        <p:txBody>
          <a:bodyPr/>
          <a:p>
            <a:r>
              <a:rPr lang="en-US"/>
              <a:t>a) 60º y 60º</a:t>
            </a:r>
            <a:endParaRPr lang="en-US"/>
          </a:p>
          <a:p>
            <a:r>
              <a:rPr lang="en-US"/>
              <a:t>b) 45º y 55º</a:t>
            </a:r>
            <a:endParaRPr lang="en-US"/>
          </a:p>
          <a:p>
            <a:r>
              <a:rPr lang="en-US"/>
              <a:t>c) 90º y 0º</a:t>
            </a:r>
            <a:endParaRPr lang="en-US"/>
          </a:p>
          <a:p>
            <a:r>
              <a:rPr lang="en-US"/>
              <a:t>d) 20º y 70º</a:t>
            </a:r>
            <a:endParaRPr lang="en-US"/>
          </a:p>
        </p:txBody>
      </p:sp>
      <p:sp>
        <p:nvSpPr>
          <p:cNvPr id="18" name="Text Placeholder 17"/>
          <p:cNvSpPr>
            <a:spLocks noGrp="1"/>
          </p:cNvSpPr>
          <p:nvPr>
            <p:ph type="body" sz="quarter" idx="3"/>
          </p:nvPr>
        </p:nvSpPr>
        <p:spPr/>
        <p:txBody>
          <a:bodyPr>
            <a:noAutofit/>
          </a:bodyPr>
          <a:p>
            <a:r>
              <a:rPr lang="en-US" sz="2800"/>
              <a:t>La suma de los ángulos x e y es:</a:t>
            </a:r>
            <a:endParaRPr lang="en-US" sz="2800"/>
          </a:p>
        </p:txBody>
      </p:sp>
      <p:sp>
        <p:nvSpPr>
          <p:cNvPr id="19" name="Content Placeholder 18"/>
          <p:cNvSpPr>
            <a:spLocks noGrp="1"/>
          </p:cNvSpPr>
          <p:nvPr>
            <p:ph sz="quarter" idx="4"/>
          </p:nvPr>
        </p:nvSpPr>
        <p:spPr>
          <a:xfrm>
            <a:off x="6767195" y="2259330"/>
            <a:ext cx="2398395" cy="1853565"/>
          </a:xfrm>
        </p:spPr>
        <p:txBody>
          <a:bodyPr/>
          <a:p>
            <a:r>
              <a:rPr lang="en-US">
                <a:sym typeface="+mn-ea"/>
              </a:rPr>
              <a:t>a) 30º</a:t>
            </a:r>
            <a:endParaRPr lang="en-US"/>
          </a:p>
          <a:p>
            <a:r>
              <a:rPr lang="en-US">
                <a:sym typeface="+mn-ea"/>
              </a:rPr>
              <a:t>b) 60º</a:t>
            </a:r>
            <a:endParaRPr lang="en-US"/>
          </a:p>
          <a:p>
            <a:r>
              <a:rPr lang="en-US">
                <a:sym typeface="+mn-ea"/>
              </a:rPr>
              <a:t>c) 90º</a:t>
            </a:r>
            <a:endParaRPr lang="en-US"/>
          </a:p>
          <a:p>
            <a:r>
              <a:rPr lang="en-US">
                <a:sym typeface="+mn-ea"/>
              </a:rPr>
              <a:t>d) 120º</a:t>
            </a:r>
            <a:endParaRPr lang="en-US"/>
          </a:p>
          <a:p>
            <a:endParaRPr lang="en-US"/>
          </a:p>
        </p:txBody>
      </p:sp>
      <p:pic>
        <p:nvPicPr>
          <p:cNvPr id="13" name="3 Imagen" descr="triángulo 4.jpg"/>
          <p:cNvPicPr>
            <a:picLocks noChangeAspect="1"/>
          </p:cNvPicPr>
          <p:nvPr/>
        </p:nvPicPr>
        <p:blipFill>
          <a:blip r:embed="rId1"/>
          <a:srcRect l="15279" t="37662" r="15028" b="3896"/>
          <a:stretch>
            <a:fillRect/>
          </a:stretch>
        </p:blipFill>
        <p:spPr>
          <a:xfrm>
            <a:off x="751840" y="4220210"/>
            <a:ext cx="2747645" cy="1676400"/>
          </a:xfrm>
          <a:prstGeom prst="rect">
            <a:avLst/>
          </a:prstGeom>
        </p:spPr>
      </p:pic>
      <p:pic>
        <p:nvPicPr>
          <p:cNvPr id="14" name="2 Imagen" descr="triángulo 3.jpg"/>
          <p:cNvPicPr>
            <a:picLocks noChangeAspect="1"/>
          </p:cNvPicPr>
          <p:nvPr/>
        </p:nvPicPr>
        <p:blipFill>
          <a:blip r:embed="rId2"/>
          <a:srcRect l="20772" t="10390" r="21928" b="14661"/>
          <a:stretch>
            <a:fillRect/>
          </a:stretch>
        </p:blipFill>
        <p:spPr>
          <a:xfrm>
            <a:off x="4645025" y="2871470"/>
            <a:ext cx="2551430" cy="2104390"/>
          </a:xfrm>
          <a:prstGeom prst="rect">
            <a:avLst/>
          </a:prstGeom>
        </p:spPr>
      </p:pic>
      <p:pic>
        <p:nvPicPr>
          <p:cNvPr id="20" name="Picture 19"/>
          <p:cNvPicPr>
            <a:picLocks noChangeAspect="1"/>
          </p:cNvPicPr>
          <p:nvPr/>
        </p:nvPicPr>
        <p:blipFill>
          <a:blip r:embed="rId3"/>
          <a:srcRect l="18179" t="21529" r="17692" b="30531"/>
          <a:stretch>
            <a:fillRect/>
          </a:stretch>
        </p:blipFill>
        <p:spPr>
          <a:xfrm>
            <a:off x="2400935" y="3479800"/>
            <a:ext cx="408305" cy="328930"/>
          </a:xfrm>
          <a:prstGeom prst="rect">
            <a:avLst/>
          </a:prstGeom>
        </p:spPr>
      </p:pic>
      <p:pic>
        <p:nvPicPr>
          <p:cNvPr id="21" name="Picture 20"/>
          <p:cNvPicPr>
            <a:picLocks noChangeAspect="1"/>
          </p:cNvPicPr>
          <p:nvPr/>
        </p:nvPicPr>
        <p:blipFill>
          <a:blip r:embed="rId3"/>
          <a:srcRect l="18179" t="21529" r="17692" b="30531"/>
          <a:stretch>
            <a:fillRect/>
          </a:stretch>
        </p:blipFill>
        <p:spPr>
          <a:xfrm>
            <a:off x="8177530" y="3578860"/>
            <a:ext cx="408305" cy="3289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s-CL" altLang="en-US"/>
              <a:t>Datos</a:t>
            </a:r>
            <a:endParaRPr lang="es-CL" altLang="en-US"/>
          </a:p>
        </p:txBody>
      </p:sp>
      <p:sp>
        <p:nvSpPr>
          <p:cNvPr id="3" name="Text Placeholder 2"/>
          <p:cNvSpPr>
            <a:spLocks noGrp="1"/>
          </p:cNvSpPr>
          <p:nvPr>
            <p:ph type="body" idx="1"/>
          </p:nvPr>
        </p:nvSpPr>
        <p:spPr>
          <a:xfrm>
            <a:off x="457200" y="1417955"/>
            <a:ext cx="4040505" cy="1107440"/>
          </a:xfrm>
        </p:spPr>
        <p:txBody>
          <a:bodyPr>
            <a:noAutofit/>
          </a:bodyPr>
          <a:p>
            <a:r>
              <a:rPr lang="es-CL" altLang="en-US" sz="2000"/>
              <a:t>El diagrama de tallo y hoja presenta la edad de esperanza de vida que tienen diferentes países del mundo. ¿Cual es la mayor esperanza de vida?</a:t>
            </a:r>
            <a:endParaRPr lang="es-CL" altLang="en-US" sz="2000"/>
          </a:p>
        </p:txBody>
      </p:sp>
      <p:sp>
        <p:nvSpPr>
          <p:cNvPr id="5" name="Text Placeholder 4"/>
          <p:cNvSpPr>
            <a:spLocks noGrp="1"/>
          </p:cNvSpPr>
          <p:nvPr>
            <p:ph type="body" sz="quarter" idx="3"/>
          </p:nvPr>
        </p:nvSpPr>
        <p:spPr/>
        <p:txBody>
          <a:bodyPr>
            <a:normAutofit fontScale="70000"/>
          </a:bodyPr>
          <a:p>
            <a:r>
              <a:rPr lang="es-CL" altLang="en-US"/>
              <a:t>Según el gráfico, ¿Cuantos kilos aportó el 6°B</a:t>
            </a:r>
            <a:endParaRPr lang="es-CL" altLang="en-US"/>
          </a:p>
        </p:txBody>
      </p:sp>
      <p:pic>
        <p:nvPicPr>
          <p:cNvPr id="38" name="Picture 3"/>
          <p:cNvPicPr>
            <a:picLocks noChangeAspect="1"/>
          </p:cNvPicPr>
          <p:nvPr>
            <p:ph sz="half" idx="2"/>
          </p:nvPr>
        </p:nvPicPr>
        <p:blipFill>
          <a:blip r:embed="rId1"/>
          <a:stretch>
            <a:fillRect/>
          </a:stretch>
        </p:blipFill>
        <p:spPr>
          <a:xfrm>
            <a:off x="881380" y="2926080"/>
            <a:ext cx="3190875" cy="2447925"/>
          </a:xfrm>
          <a:prstGeom prst="rect">
            <a:avLst/>
          </a:prstGeom>
          <a:noFill/>
          <a:ln w="9525">
            <a:noFill/>
          </a:ln>
        </p:spPr>
      </p:pic>
      <p:pic>
        <p:nvPicPr>
          <p:cNvPr id="39" name="Picture 4"/>
          <p:cNvPicPr>
            <a:picLocks noChangeAspect="1"/>
          </p:cNvPicPr>
          <p:nvPr>
            <p:ph sz="quarter" idx="4"/>
          </p:nvPr>
        </p:nvPicPr>
        <p:blipFill>
          <a:blip r:embed="rId2">
            <a:grayscl/>
            <a:lum bright="-12000" contrast="78000"/>
          </a:blip>
          <a:srcRect b="11518"/>
          <a:stretch>
            <a:fillRect/>
          </a:stretch>
        </p:blipFill>
        <p:spPr>
          <a:xfrm>
            <a:off x="4714875" y="2766695"/>
            <a:ext cx="3424555" cy="2606675"/>
          </a:xfrm>
          <a:prstGeom prst="rect">
            <a:avLst/>
          </a:prstGeom>
          <a:noFill/>
          <a:ln w="9525">
            <a:noFill/>
          </a:ln>
        </p:spPr>
      </p:pic>
      <p:sp>
        <p:nvSpPr>
          <p:cNvPr id="40" name="Text Box 40"/>
          <p:cNvSpPr txBox="1"/>
          <p:nvPr/>
        </p:nvSpPr>
        <p:spPr>
          <a:xfrm>
            <a:off x="5024755" y="5530850"/>
            <a:ext cx="2865755" cy="405765"/>
          </a:xfrm>
          <a:prstGeom prst="rect">
            <a:avLst/>
          </a:prstGeom>
          <a:solidFill>
            <a:schemeClr val="lt1"/>
          </a:solidFill>
          <a:ln w="6350">
            <a:noFill/>
          </a:ln>
        </p:spPr>
        <p:style>
          <a:lnRef idx="0">
            <a:schemeClr val="accent1"/>
          </a:lnRef>
          <a:fillRef idx="0">
            <a:schemeClr val="accen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noAutofit/>
          </a:bodyPr>
          <a:lstStyle/>
          <a:p>
            <a:pPr marL="0"/>
            <a:r>
              <a:rPr lang="en-US" altLang="zh-CN" sz="1400" b="1" kern="100">
                <a:latin typeface="Arial" panose="020B0604020202020204"/>
                <a:ea typeface="Times New Roman" panose="02020603050405020304"/>
                <a:cs typeface="Arial" panose="020B0604020202020204"/>
                <a:sym typeface="Times New Roman" panose="02020603050405020304"/>
              </a:rPr>
              <a:t>Arroz   Fideos   Leche  Azúcar</a:t>
            </a:r>
            <a:endParaRPr lang="en-US" altLang="zh-CN" sz="1400" b="1" kern="100">
              <a:latin typeface="Arial" panose="020B0604020202020204"/>
              <a:ea typeface="Times New Roman" panose="02020603050405020304"/>
              <a:cs typeface="Arial" panose="020B0604020202020204"/>
              <a:sym typeface="Times New Roman" panose="02020603050405020304"/>
            </a:endParaRPr>
          </a:p>
        </p:txBody>
      </p:sp>
      <p:sp>
        <p:nvSpPr>
          <p:cNvPr id="7" name="Text Box 6"/>
          <p:cNvSpPr txBox="1"/>
          <p:nvPr/>
        </p:nvSpPr>
        <p:spPr>
          <a:xfrm>
            <a:off x="1557020" y="5690870"/>
            <a:ext cx="1840865" cy="521970"/>
          </a:xfrm>
          <a:prstGeom prst="rect">
            <a:avLst/>
          </a:prstGeom>
          <a:noFill/>
        </p:spPr>
        <p:txBody>
          <a:bodyPr wrap="square" rtlCol="0">
            <a:spAutoFit/>
          </a:bodyPr>
          <a:p>
            <a:r>
              <a:rPr lang="es-CL" altLang="en-US" sz="2800"/>
              <a:t>82 AÑOS</a:t>
            </a:r>
            <a:endParaRPr lang="es-CL" altLang="en-US" sz="2800"/>
          </a:p>
        </p:txBody>
      </p:sp>
      <p:sp>
        <p:nvSpPr>
          <p:cNvPr id="8" name="Text Box 7"/>
          <p:cNvSpPr txBox="1"/>
          <p:nvPr/>
        </p:nvSpPr>
        <p:spPr>
          <a:xfrm>
            <a:off x="5537200" y="5936615"/>
            <a:ext cx="1840865" cy="521970"/>
          </a:xfrm>
          <a:prstGeom prst="rect">
            <a:avLst/>
          </a:prstGeom>
          <a:noFill/>
        </p:spPr>
        <p:txBody>
          <a:bodyPr wrap="square" rtlCol="0">
            <a:spAutoFit/>
          </a:bodyPr>
          <a:p>
            <a:r>
              <a:rPr lang="es-CL" altLang="en-US" sz="2800"/>
              <a:t>100 KILOS</a:t>
            </a:r>
            <a:endParaRPr lang="es-CL" alt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3" grpId="0" build="p"/>
      <p:bldP spid="5" grpId="0" build="p"/>
      <p:bldP spid="4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1314768"/>
            <a:ext cx="8229600" cy="1143000"/>
          </a:xfrm>
        </p:spPr>
        <p:txBody>
          <a:bodyPr>
            <a:normAutofit fontScale="90000"/>
          </a:bodyPr>
          <a:p>
            <a:pPr algn="l"/>
            <a:r>
              <a:t>3.</a:t>
            </a:r>
            <a:r>
              <a:rPr lang="es-CL"/>
              <a:t>Clístenes</a:t>
            </a:r>
            <a:r>
              <a:t>, </a:t>
            </a:r>
            <a:r>
              <a:rPr lang="es-CL"/>
              <a:t>político</a:t>
            </a:r>
            <a:r>
              <a:t> griego, nació el año </a:t>
            </a:r>
            <a:r>
              <a:rPr lang="es-CL"/>
              <a:t>570</a:t>
            </a:r>
            <a:r>
              <a:t> a. C. y falleció el año </a:t>
            </a:r>
            <a:r>
              <a:rPr lang="es-CL"/>
              <a:t>507</a:t>
            </a:r>
            <a:r>
              <a:t> a. C. ¿Cuantos años han pasado desde su muerte hasta el año 2019?</a:t>
            </a:r>
            <a:br/>
            <a:endParaRPr lang="en-US"/>
          </a:p>
        </p:txBody>
      </p:sp>
      <p:sp>
        <p:nvSpPr>
          <p:cNvPr id="3" name="Content Placeholder 2"/>
          <p:cNvSpPr>
            <a:spLocks noGrp="1"/>
          </p:cNvSpPr>
          <p:nvPr>
            <p:ph idx="1"/>
          </p:nvPr>
        </p:nvSpPr>
        <p:spPr>
          <a:xfrm>
            <a:off x="457200" y="3721100"/>
            <a:ext cx="8229600" cy="2405380"/>
          </a:xfrm>
        </p:spPr>
        <p:txBody>
          <a:bodyPr>
            <a:normAutofit/>
          </a:bodyPr>
          <a:p>
            <a:pPr marL="514350" indent="-514350">
              <a:buFont typeface="+mj-lt"/>
              <a:buAutoNum type="alphaUcPeriod"/>
            </a:pPr>
            <a:r>
              <a:rPr lang="es-CL" altLang="en-US"/>
              <a:t>2.526 años</a:t>
            </a:r>
            <a:endParaRPr lang="es-CL" altLang="en-US"/>
          </a:p>
          <a:p>
            <a:pPr marL="514350" indent="-514350">
              <a:buFont typeface="+mj-lt"/>
              <a:buAutoNum type="alphaUcPeriod"/>
            </a:pPr>
            <a:r>
              <a:rPr lang="es-CL" altLang="en-US"/>
              <a:t>1.512 años</a:t>
            </a:r>
            <a:endParaRPr lang="es-CL" altLang="en-US"/>
          </a:p>
          <a:p>
            <a:pPr marL="514350" indent="-514350">
              <a:buFont typeface="+mj-lt"/>
              <a:buAutoNum type="alphaUcPeriod"/>
            </a:pPr>
            <a:r>
              <a:rPr lang="es-CL" altLang="en-US">
                <a:sym typeface="+mn-ea"/>
              </a:rPr>
              <a:t>-1.512 años</a:t>
            </a:r>
            <a:endParaRPr lang="es-CL" altLang="en-US"/>
          </a:p>
          <a:p>
            <a:pPr marL="514350" indent="-514350">
              <a:buFont typeface="+mj-lt"/>
              <a:buAutoNum type="alphaUcPeriod"/>
            </a:pPr>
            <a:r>
              <a:rPr lang="es-CL" altLang="en-US">
                <a:sym typeface="+mn-ea"/>
              </a:rPr>
              <a:t>-2.526 años</a:t>
            </a:r>
            <a:endParaRPr lang="es-CL" altLang="en-US"/>
          </a:p>
          <a:p>
            <a:pPr marL="514350" indent="-514350">
              <a:buFont typeface="+mj-lt"/>
              <a:buAutoNum type="alphaUcPeriod"/>
            </a:pPr>
            <a:endParaRPr lang="es-CL" altLang="en-US"/>
          </a:p>
          <a:p>
            <a:pPr marL="514350" indent="-514350">
              <a:buFont typeface="+mj-lt"/>
              <a:buAutoNum type="alphaUcPeriod"/>
            </a:pPr>
            <a:endParaRPr lang="es-CL" altLang="en-US"/>
          </a:p>
        </p:txBody>
      </p:sp>
      <p:pic>
        <p:nvPicPr>
          <p:cNvPr id="5" name="Picture 4"/>
          <p:cNvPicPr>
            <a:picLocks noChangeAspect="1"/>
          </p:cNvPicPr>
          <p:nvPr/>
        </p:nvPicPr>
        <p:blipFill>
          <a:blip r:embed="rId1"/>
          <a:srcRect l="18179" t="21529" r="17692" b="30531"/>
          <a:stretch>
            <a:fillRect/>
          </a:stretch>
        </p:blipFill>
        <p:spPr>
          <a:xfrm>
            <a:off x="2969260" y="3721100"/>
            <a:ext cx="773430" cy="6223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1314768"/>
            <a:ext cx="8229600" cy="1143000"/>
          </a:xfrm>
        </p:spPr>
        <p:txBody>
          <a:bodyPr>
            <a:normAutofit fontScale="90000"/>
          </a:bodyPr>
          <a:p>
            <a:pPr algn="l"/>
            <a:r>
              <a:t>4. Un </a:t>
            </a:r>
            <a:r>
              <a:rPr lang="es-CL"/>
              <a:t>gusano</a:t>
            </a:r>
            <a:r>
              <a:t> está en un pozo a </a:t>
            </a:r>
            <a:r>
              <a:rPr lang="es-CL"/>
              <a:t>40</a:t>
            </a:r>
            <a:r>
              <a:t> m</a:t>
            </a:r>
            <a:r>
              <a:rPr lang="es-CL"/>
              <a:t>.</a:t>
            </a:r>
            <a:r>
              <a:t> de profundidad. Si cada día avanza </a:t>
            </a:r>
            <a:r>
              <a:rPr lang="es-CL"/>
              <a:t>4</a:t>
            </a:r>
            <a:r>
              <a:t> m hacia la superficie, ¿A qué profundidad se encuentra luego de una semana?</a:t>
            </a:r>
            <a:br/>
          </a:p>
        </p:txBody>
      </p:sp>
      <p:sp>
        <p:nvSpPr>
          <p:cNvPr id="3" name="Content Placeholder 2"/>
          <p:cNvSpPr>
            <a:spLocks noGrp="1"/>
          </p:cNvSpPr>
          <p:nvPr>
            <p:ph idx="1"/>
          </p:nvPr>
        </p:nvSpPr>
        <p:spPr>
          <a:xfrm>
            <a:off x="457200" y="3721100"/>
            <a:ext cx="8229600" cy="2405380"/>
          </a:xfrm>
        </p:spPr>
        <p:txBody>
          <a:bodyPr>
            <a:normAutofit/>
          </a:bodyPr>
          <a:p>
            <a:pPr marL="514350" indent="-514350">
              <a:buFont typeface="+mj-lt"/>
              <a:buAutoNum type="alphaUcPeriod"/>
            </a:pPr>
            <a:r>
              <a:rPr lang="es-CL" altLang="en-US"/>
              <a:t>20 m.</a:t>
            </a:r>
            <a:endParaRPr lang="es-CL" altLang="en-US"/>
          </a:p>
          <a:p>
            <a:pPr marL="514350" indent="-514350">
              <a:buFont typeface="+mj-lt"/>
              <a:buAutoNum type="alphaUcPeriod"/>
            </a:pPr>
            <a:r>
              <a:rPr lang="es-CL" altLang="en-US"/>
              <a:t>12 m.</a:t>
            </a:r>
            <a:endParaRPr lang="es-CL" altLang="en-US"/>
          </a:p>
          <a:p>
            <a:pPr marL="514350" indent="-514350">
              <a:buFont typeface="+mj-lt"/>
              <a:buAutoNum type="alphaUcPeriod"/>
            </a:pPr>
            <a:r>
              <a:rPr lang="es-CL" altLang="en-US">
                <a:sym typeface="+mn-ea"/>
              </a:rPr>
              <a:t>-12 m.</a:t>
            </a:r>
            <a:endParaRPr lang="es-CL" altLang="en-US"/>
          </a:p>
          <a:p>
            <a:pPr marL="514350" indent="-514350">
              <a:buFont typeface="+mj-lt"/>
              <a:buAutoNum type="alphaUcPeriod"/>
            </a:pPr>
            <a:r>
              <a:rPr lang="es-CL" altLang="en-US">
                <a:sym typeface="+mn-ea"/>
              </a:rPr>
              <a:t>-20 m.</a:t>
            </a:r>
            <a:endParaRPr lang="es-CL" altLang="en-US"/>
          </a:p>
          <a:p>
            <a:pPr marL="514350" indent="-514350">
              <a:buFont typeface="+mj-lt"/>
              <a:buAutoNum type="alphaUcPeriod"/>
            </a:pPr>
            <a:endParaRPr lang="es-CL" altLang="en-US"/>
          </a:p>
          <a:p>
            <a:pPr marL="514350" indent="-514350">
              <a:buFont typeface="+mj-lt"/>
              <a:buAutoNum type="alphaUcPeriod"/>
            </a:pPr>
            <a:endParaRPr lang="es-CL" altLang="en-US"/>
          </a:p>
        </p:txBody>
      </p:sp>
      <p:pic>
        <p:nvPicPr>
          <p:cNvPr id="5" name="Picture 4"/>
          <p:cNvPicPr>
            <a:picLocks noChangeAspect="1"/>
          </p:cNvPicPr>
          <p:nvPr/>
        </p:nvPicPr>
        <p:blipFill>
          <a:blip r:embed="rId1"/>
          <a:srcRect l="18179" t="21529" r="17692" b="30531"/>
          <a:stretch>
            <a:fillRect/>
          </a:stretch>
        </p:blipFill>
        <p:spPr>
          <a:xfrm>
            <a:off x="2112010" y="4817110"/>
            <a:ext cx="773430" cy="6223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1328738"/>
            <a:ext cx="8229600" cy="1143000"/>
          </a:xfrm>
        </p:spPr>
        <p:txBody>
          <a:bodyPr>
            <a:normAutofit fontScale="90000"/>
          </a:bodyPr>
          <a:p>
            <a:pPr algn="l"/>
            <a:r>
              <a:rPr lang="es-CL"/>
              <a:t>5.</a:t>
            </a:r>
            <a:r>
              <a:t> </a:t>
            </a:r>
            <a:r>
              <a:rPr lang="es-CL"/>
              <a:t>Un tesoro se halla </a:t>
            </a:r>
            <a:r>
              <a:t>hundid</a:t>
            </a:r>
            <a:r>
              <a:rPr lang="es-CL"/>
              <a:t>o</a:t>
            </a:r>
            <a:r>
              <a:t> en el mar  a </a:t>
            </a:r>
            <a:r>
              <a:rPr lang="es-CL"/>
              <a:t>568</a:t>
            </a:r>
            <a:r>
              <a:t> metros</a:t>
            </a:r>
            <a:r>
              <a:rPr lang="es-CL"/>
              <a:t>. Un globo aerostático </a:t>
            </a:r>
            <a:r>
              <a:t>informa </a:t>
            </a:r>
            <a:r>
              <a:rPr lang="es-CL"/>
              <a:t>sobrevuela el </a:t>
            </a:r>
            <a:r>
              <a:t>hallazgo  a </a:t>
            </a:r>
            <a:r>
              <a:rPr lang="es-CL"/>
              <a:t>300</a:t>
            </a:r>
            <a:r>
              <a:t> metros sobre el nivel del mar.¿A qué distancia se encuentra </a:t>
            </a:r>
            <a:r>
              <a:rPr lang="es-CL"/>
              <a:t>el tesoro del globo</a:t>
            </a:r>
            <a:r>
              <a:t>?</a:t>
            </a:r>
          </a:p>
        </p:txBody>
      </p:sp>
      <p:sp>
        <p:nvSpPr>
          <p:cNvPr id="3" name="Content Placeholder 2"/>
          <p:cNvSpPr>
            <a:spLocks noGrp="1"/>
          </p:cNvSpPr>
          <p:nvPr>
            <p:ph idx="1"/>
          </p:nvPr>
        </p:nvSpPr>
        <p:spPr>
          <a:xfrm>
            <a:off x="457200" y="3721100"/>
            <a:ext cx="8229600" cy="2405380"/>
          </a:xfrm>
        </p:spPr>
        <p:txBody>
          <a:bodyPr>
            <a:normAutofit/>
          </a:bodyPr>
          <a:p>
            <a:pPr marL="514350" indent="-514350">
              <a:buFont typeface="+mj-lt"/>
              <a:buAutoNum type="alphaUcPeriod"/>
            </a:pPr>
            <a:r>
              <a:rPr lang="es-CL" altLang="en-US"/>
              <a:t>868 m.</a:t>
            </a:r>
            <a:endParaRPr lang="es-CL" altLang="en-US"/>
          </a:p>
          <a:p>
            <a:pPr marL="514350" indent="-514350">
              <a:buFont typeface="+mj-lt"/>
              <a:buAutoNum type="alphaUcPeriod"/>
            </a:pPr>
            <a:r>
              <a:rPr lang="es-CL" altLang="en-US"/>
              <a:t>268 m.</a:t>
            </a:r>
            <a:endParaRPr lang="es-CL" altLang="en-US"/>
          </a:p>
          <a:p>
            <a:pPr marL="514350" indent="-514350">
              <a:buFont typeface="+mj-lt"/>
              <a:buAutoNum type="alphaUcPeriod"/>
            </a:pPr>
            <a:r>
              <a:rPr lang="es-CL" altLang="en-US">
                <a:sym typeface="+mn-ea"/>
              </a:rPr>
              <a:t>-268 m.</a:t>
            </a:r>
            <a:endParaRPr lang="es-CL" altLang="en-US"/>
          </a:p>
          <a:p>
            <a:pPr marL="514350" indent="-514350">
              <a:buFont typeface="+mj-lt"/>
              <a:buAutoNum type="alphaUcPeriod"/>
            </a:pPr>
            <a:r>
              <a:rPr lang="es-CL" altLang="en-US">
                <a:sym typeface="+mn-ea"/>
              </a:rPr>
              <a:t>-868 m.</a:t>
            </a:r>
            <a:endParaRPr lang="es-CL" altLang="en-US"/>
          </a:p>
          <a:p>
            <a:pPr marL="514350" indent="-514350">
              <a:buFont typeface="+mj-lt"/>
              <a:buAutoNum type="alphaUcPeriod"/>
            </a:pPr>
            <a:endParaRPr lang="es-CL" altLang="en-US"/>
          </a:p>
          <a:p>
            <a:pPr marL="514350" indent="-514350">
              <a:buFont typeface="+mj-lt"/>
              <a:buAutoNum type="alphaUcPeriod"/>
            </a:pPr>
            <a:endParaRPr lang="es-CL" altLang="en-US"/>
          </a:p>
        </p:txBody>
      </p:sp>
      <p:pic>
        <p:nvPicPr>
          <p:cNvPr id="5" name="Picture 4"/>
          <p:cNvPicPr>
            <a:picLocks noChangeAspect="1"/>
          </p:cNvPicPr>
          <p:nvPr/>
        </p:nvPicPr>
        <p:blipFill>
          <a:blip r:embed="rId1"/>
          <a:srcRect l="18179" t="21529" r="17692" b="30531"/>
          <a:stretch>
            <a:fillRect/>
          </a:stretch>
        </p:blipFill>
        <p:spPr>
          <a:xfrm>
            <a:off x="2266315" y="3721100"/>
            <a:ext cx="773430" cy="6223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1722438"/>
            <a:ext cx="8229600" cy="1143000"/>
          </a:xfrm>
        </p:spPr>
        <p:txBody>
          <a:bodyPr>
            <a:normAutofit fontScale="90000"/>
          </a:bodyPr>
          <a:p>
            <a:pPr algn="l"/>
            <a:r>
              <a:t>6. En un juego de cartas Pablo jugó 4 veces y obtuvo: </a:t>
            </a:r>
            <a:r>
              <a:rPr lang="es-CL"/>
              <a:t>10</a:t>
            </a:r>
            <a:r>
              <a:t> puntos a favor, </a:t>
            </a:r>
            <a:r>
              <a:rPr lang="es-CL"/>
              <a:t>3</a:t>
            </a:r>
            <a:r>
              <a:t> en contra, </a:t>
            </a:r>
            <a:r>
              <a:rPr lang="es-CL"/>
              <a:t>2</a:t>
            </a:r>
            <a:r>
              <a:t> en contra y </a:t>
            </a:r>
            <a:r>
              <a:rPr lang="es-CL"/>
              <a:t>1</a:t>
            </a:r>
            <a:r>
              <a:t> en contra, respectivamente. Al terminar los juegos, ¿Con cuántos puntos quedó Pablo?</a:t>
            </a:r>
            <a:br/>
          </a:p>
        </p:txBody>
      </p:sp>
      <p:sp>
        <p:nvSpPr>
          <p:cNvPr id="3" name="Content Placeholder 2"/>
          <p:cNvSpPr>
            <a:spLocks noGrp="1"/>
          </p:cNvSpPr>
          <p:nvPr>
            <p:ph idx="1"/>
          </p:nvPr>
        </p:nvSpPr>
        <p:spPr>
          <a:xfrm>
            <a:off x="457200" y="3721100"/>
            <a:ext cx="8229600" cy="2405380"/>
          </a:xfrm>
        </p:spPr>
        <p:txBody>
          <a:bodyPr>
            <a:normAutofit/>
          </a:bodyPr>
          <a:p>
            <a:pPr marL="514350" indent="-514350">
              <a:buFont typeface="+mj-lt"/>
              <a:buAutoNum type="alphaUcPeriod"/>
            </a:pPr>
            <a:r>
              <a:rPr lang="es-CL" altLang="en-US"/>
              <a:t>6 a favor</a:t>
            </a:r>
            <a:endParaRPr lang="es-CL" altLang="en-US"/>
          </a:p>
          <a:p>
            <a:pPr marL="514350" indent="-514350">
              <a:buFont typeface="+mj-lt"/>
              <a:buAutoNum type="alphaUcPeriod"/>
            </a:pPr>
            <a:r>
              <a:rPr lang="es-CL" altLang="en-US"/>
              <a:t>4 a favor</a:t>
            </a:r>
            <a:endParaRPr lang="es-CL" altLang="en-US"/>
          </a:p>
          <a:p>
            <a:pPr marL="514350" indent="-514350">
              <a:buFont typeface="+mj-lt"/>
              <a:buAutoNum type="alphaUcPeriod"/>
            </a:pPr>
            <a:r>
              <a:rPr lang="es-CL" altLang="en-US"/>
              <a:t>4 en contra</a:t>
            </a:r>
            <a:endParaRPr lang="es-CL" altLang="en-US"/>
          </a:p>
          <a:p>
            <a:pPr marL="514350" indent="-514350">
              <a:buFont typeface="+mj-lt"/>
              <a:buAutoNum type="alphaUcPeriod"/>
            </a:pPr>
            <a:r>
              <a:rPr lang="es-CL" altLang="en-US"/>
              <a:t>6 en contra</a:t>
            </a:r>
            <a:endParaRPr lang="es-CL" altLang="en-US"/>
          </a:p>
          <a:p>
            <a:pPr marL="514350" indent="-514350">
              <a:buFont typeface="+mj-lt"/>
              <a:buAutoNum type="alphaUcPeriod"/>
            </a:pPr>
            <a:endParaRPr lang="es-CL" altLang="en-US"/>
          </a:p>
          <a:p>
            <a:pPr marL="514350" indent="-514350">
              <a:buFont typeface="+mj-lt"/>
              <a:buAutoNum type="alphaUcPeriod"/>
            </a:pPr>
            <a:endParaRPr lang="es-CL" altLang="en-US"/>
          </a:p>
        </p:txBody>
      </p:sp>
      <p:pic>
        <p:nvPicPr>
          <p:cNvPr id="5" name="Picture 4"/>
          <p:cNvPicPr>
            <a:picLocks noChangeAspect="1"/>
          </p:cNvPicPr>
          <p:nvPr/>
        </p:nvPicPr>
        <p:blipFill>
          <a:blip r:embed="rId1"/>
          <a:srcRect l="18179" t="21529" r="17692" b="30531"/>
          <a:stretch>
            <a:fillRect/>
          </a:stretch>
        </p:blipFill>
        <p:spPr>
          <a:xfrm>
            <a:off x="2533015" y="4240530"/>
            <a:ext cx="773430" cy="6223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1722438"/>
            <a:ext cx="8229600" cy="1143000"/>
          </a:xfrm>
        </p:spPr>
        <p:txBody>
          <a:bodyPr>
            <a:normAutofit fontScale="90000"/>
          </a:bodyPr>
          <a:p>
            <a:pPr algn="l"/>
            <a:r>
              <a:t>7.¿Cuál de los siguientes números es el mayor?</a:t>
            </a:r>
            <a:br/>
            <a:br/>
          </a:p>
        </p:txBody>
      </p:sp>
      <p:sp>
        <p:nvSpPr>
          <p:cNvPr id="3" name="Content Placeholder 2"/>
          <p:cNvSpPr>
            <a:spLocks noGrp="1"/>
          </p:cNvSpPr>
          <p:nvPr>
            <p:ph idx="1"/>
          </p:nvPr>
        </p:nvSpPr>
        <p:spPr>
          <a:xfrm>
            <a:off x="457200" y="3721100"/>
            <a:ext cx="8229600" cy="2405380"/>
          </a:xfrm>
        </p:spPr>
        <p:txBody>
          <a:bodyPr>
            <a:normAutofit/>
          </a:bodyPr>
          <a:p>
            <a:pPr marL="514350" indent="-514350">
              <a:buFont typeface="+mj-lt"/>
              <a:buAutoNum type="alphaUcPeriod"/>
            </a:pPr>
            <a:r>
              <a:rPr lang="es-CL" altLang="en-US"/>
              <a:t>9</a:t>
            </a:r>
            <a:endParaRPr lang="es-CL" altLang="en-US"/>
          </a:p>
          <a:p>
            <a:pPr marL="514350" indent="-514350">
              <a:buFont typeface="+mj-lt"/>
              <a:buAutoNum type="alphaUcPeriod"/>
            </a:pPr>
            <a:r>
              <a:rPr lang="es-CL" altLang="en-US"/>
              <a:t>-9</a:t>
            </a:r>
            <a:endParaRPr lang="es-CL" altLang="en-US"/>
          </a:p>
          <a:p>
            <a:pPr marL="514350" indent="-514350">
              <a:buFont typeface="+mj-lt"/>
              <a:buAutoNum type="alphaUcPeriod"/>
            </a:pPr>
            <a:r>
              <a:rPr lang="es-CL" altLang="en-US"/>
              <a:t>4</a:t>
            </a:r>
            <a:endParaRPr lang="es-CL" altLang="en-US"/>
          </a:p>
          <a:p>
            <a:pPr marL="514350" indent="-514350">
              <a:buFont typeface="+mj-lt"/>
              <a:buAutoNum type="alphaUcPeriod"/>
            </a:pPr>
            <a:r>
              <a:rPr lang="es-CL" altLang="en-US"/>
              <a:t>-4</a:t>
            </a:r>
            <a:endParaRPr lang="es-CL" altLang="en-US"/>
          </a:p>
          <a:p>
            <a:pPr marL="514350" indent="-514350">
              <a:buFont typeface="+mj-lt"/>
              <a:buAutoNum type="alphaUcPeriod"/>
            </a:pPr>
            <a:endParaRPr lang="es-CL" altLang="en-US"/>
          </a:p>
          <a:p>
            <a:pPr marL="514350" indent="-514350">
              <a:buFont typeface="+mj-lt"/>
              <a:buAutoNum type="alphaUcPeriod"/>
            </a:pPr>
            <a:endParaRPr lang="es-CL" altLang="en-US"/>
          </a:p>
        </p:txBody>
      </p:sp>
      <p:pic>
        <p:nvPicPr>
          <p:cNvPr id="5" name="Picture 4"/>
          <p:cNvPicPr>
            <a:picLocks noChangeAspect="1"/>
          </p:cNvPicPr>
          <p:nvPr/>
        </p:nvPicPr>
        <p:blipFill>
          <a:blip r:embed="rId1"/>
          <a:srcRect l="18179" t="21529" r="17692" b="30531"/>
          <a:stretch>
            <a:fillRect/>
          </a:stretch>
        </p:blipFill>
        <p:spPr>
          <a:xfrm>
            <a:off x="1394460" y="3721100"/>
            <a:ext cx="773430" cy="6223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1722438"/>
            <a:ext cx="8229600" cy="1143000"/>
          </a:xfrm>
        </p:spPr>
        <p:txBody>
          <a:bodyPr>
            <a:normAutofit fontScale="90000"/>
          </a:bodyPr>
          <a:p>
            <a:pPr algn="l"/>
            <a:r>
              <a:t>8.¿Cuál de los siguientes números es menor que –</a:t>
            </a:r>
            <a:r>
              <a:rPr lang="es-CL"/>
              <a:t>15</a:t>
            </a:r>
            <a:r>
              <a:t>?</a:t>
            </a:r>
            <a:br/>
          </a:p>
        </p:txBody>
      </p:sp>
      <p:sp>
        <p:nvSpPr>
          <p:cNvPr id="3" name="Content Placeholder 2"/>
          <p:cNvSpPr>
            <a:spLocks noGrp="1"/>
          </p:cNvSpPr>
          <p:nvPr>
            <p:ph idx="1"/>
          </p:nvPr>
        </p:nvSpPr>
        <p:spPr>
          <a:xfrm>
            <a:off x="457200" y="3721100"/>
            <a:ext cx="8229600" cy="2405380"/>
          </a:xfrm>
        </p:spPr>
        <p:txBody>
          <a:bodyPr>
            <a:normAutofit/>
          </a:bodyPr>
          <a:p>
            <a:pPr marL="514350" indent="-514350">
              <a:buFont typeface="+mj-lt"/>
              <a:buAutoNum type="alphaUcPeriod"/>
            </a:pPr>
            <a:r>
              <a:rPr lang="es-CL" altLang="en-US"/>
              <a:t>-30</a:t>
            </a:r>
            <a:endParaRPr lang="es-CL" altLang="en-US"/>
          </a:p>
          <a:p>
            <a:pPr marL="514350" indent="-514350">
              <a:buFont typeface="+mj-lt"/>
              <a:buAutoNum type="alphaUcPeriod"/>
            </a:pPr>
            <a:r>
              <a:rPr lang="es-CL" altLang="en-US"/>
              <a:t>-4</a:t>
            </a:r>
            <a:endParaRPr lang="es-CL" altLang="en-US"/>
          </a:p>
          <a:p>
            <a:pPr marL="514350" indent="-514350">
              <a:buFont typeface="+mj-lt"/>
              <a:buAutoNum type="alphaUcPeriod"/>
            </a:pPr>
            <a:r>
              <a:rPr lang="es-CL" altLang="en-US"/>
              <a:t>1</a:t>
            </a:r>
            <a:endParaRPr lang="es-CL" altLang="en-US"/>
          </a:p>
          <a:p>
            <a:pPr marL="514350" indent="-514350">
              <a:buFont typeface="+mj-lt"/>
              <a:buAutoNum type="alphaUcPeriod"/>
            </a:pPr>
            <a:r>
              <a:rPr lang="es-CL" altLang="en-US"/>
              <a:t>46</a:t>
            </a:r>
            <a:endParaRPr lang="es-CL" altLang="en-US"/>
          </a:p>
          <a:p>
            <a:pPr marL="514350" indent="-514350">
              <a:buFont typeface="+mj-lt"/>
              <a:buAutoNum type="alphaUcPeriod"/>
            </a:pPr>
            <a:endParaRPr lang="es-CL" altLang="en-US"/>
          </a:p>
          <a:p>
            <a:pPr marL="514350" indent="-514350">
              <a:buFont typeface="+mj-lt"/>
              <a:buAutoNum type="alphaUcPeriod"/>
            </a:pPr>
            <a:endParaRPr lang="es-CL" altLang="en-US"/>
          </a:p>
        </p:txBody>
      </p:sp>
      <p:pic>
        <p:nvPicPr>
          <p:cNvPr id="5" name="Picture 4"/>
          <p:cNvPicPr>
            <a:picLocks noChangeAspect="1"/>
          </p:cNvPicPr>
          <p:nvPr/>
        </p:nvPicPr>
        <p:blipFill>
          <a:blip r:embed="rId1"/>
          <a:srcRect l="18179" t="21529" r="17692" b="30531"/>
          <a:stretch>
            <a:fillRect/>
          </a:stretch>
        </p:blipFill>
        <p:spPr>
          <a:xfrm>
            <a:off x="1661160" y="3622675"/>
            <a:ext cx="773430" cy="6223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4772</Words>
  <Application>WPS Presentation</Application>
  <PresentationFormat>Presentación en pantalla (4:3)</PresentationFormat>
  <Paragraphs>250</Paragraphs>
  <Slides>34</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34</vt:i4>
      </vt:variant>
    </vt:vector>
  </HeadingPairs>
  <TitlesOfParts>
    <vt:vector size="47" baseType="lpstr">
      <vt:lpstr>Arial</vt:lpstr>
      <vt:lpstr>SimSun</vt:lpstr>
      <vt:lpstr>Wingdings</vt:lpstr>
      <vt:lpstr>Arial</vt:lpstr>
      <vt:lpstr>Microsoft YaHei</vt:lpstr>
      <vt:lpstr/>
      <vt:lpstr>Arial Unicode MS</vt:lpstr>
      <vt:lpstr>Calibri</vt:lpstr>
      <vt:lpstr>Segoe Print</vt:lpstr>
      <vt:lpstr>Symbol</vt:lpstr>
      <vt:lpstr>Times New Roman</vt:lpstr>
      <vt:lpstr>Times New Roman</vt:lpstr>
      <vt:lpstr>Tema de Office</vt:lpstr>
      <vt:lpstr>PowerPoint 演示文稿</vt:lpstr>
      <vt:lpstr>PowerPoint 演示文稿</vt:lpstr>
      <vt:lpstr>1. Cierto día de invierno, la temperatura a las 4 de la mañana fue 0 °C y al mediodía subió 8 grados Celsius. ¿Cuál fue la temperatura al mediodía? </vt:lpstr>
      <vt:lpstr>2. Eratóstenes, matemático griego , nació en el año 276 a. C. y murió en el 194 a. C. ¿Cuántos años vivió aproximadamente? </vt:lpstr>
      <vt:lpstr>3.Clístenes, político griego, nació el año 570 a. C. y falleció el año 507 a. C. ¿Cuantos años han pasado desde su muerte hasta el año 2019? </vt:lpstr>
      <vt:lpstr>4. Un gusano está en un pozo a 40 m. de profundidad. Si cada día avanza 4 m hacia la superficie, ¿A qué profundidad se encuentra luego de una semana? </vt:lpstr>
      <vt:lpstr>4. Un tesoro se halla hundido en el mar  a 568 metros. Un globo aerostático informa sobrevuela el hallazgo  a 300 metros sobre el nivel del mar.¿A qué distancia se encuentra el tesoro del globo?</vt:lpstr>
      <vt:lpstr>6. En un juego de cartas Pablo jugó 4 veces y obtuvo: 10 puntos a favor, 3 en contra, 2 en contra y 1 en contra, respectivamente. Al terminar los juegos, ¿Con cuántos puntos quedó Pablo? </vt:lpstr>
      <vt:lpstr>7.¿Cuál de los siguientes números es el mayor?  </vt:lpstr>
      <vt:lpstr>8.¿Cuál de los siguientes números es menor que –15? </vt:lpstr>
      <vt:lpstr>9. ¿Cual de los sgtes numeros es el menor?  </vt:lpstr>
      <vt:lpstr>10. ¿Cual de las siguientes expresiones es verdadera? </vt:lpstr>
      <vt:lpstr>11.¿Cuál de los siguientes números estan ordenados de mayor a menor?</vt:lpstr>
      <vt:lpstr>12.¿Cuál de los siguientes números estan ordenados de menor a mayor?</vt:lpstr>
      <vt:lpstr>14.¿Cuál de las siguientes alternativas presenta los numeros que faltan ordenados de menor a mayor? </vt:lpstr>
      <vt:lpstr>15. K.B.Cea está en la biblioteca, que se ubica en la posición del número cero. Considera que la distancia entre dos lugares con números consecutivos es 100 m. Si camina al cine, ¿qué distancia recorrería?</vt:lpstr>
      <vt:lpstr>16. K.B.Cea estuvo en la biblioteca, que se ubica en la posición del número cero, y fue al museo. Considera que la distancia entre dos lugares con números consecutivos es 50 m. Al salir del museo, ¿Cuantos metros debe avanzar para llegar al cine?</vt:lpstr>
      <vt:lpstr>17. ¿Cual de las siguientes afirmaciones es falsa? </vt:lpstr>
      <vt:lpstr>18. ¿Cual de las siguientes afirmaciones es verdadera? </vt:lpstr>
      <vt:lpstr>19.¿Cuál es el inverso aditivo del número entero ubicado entre –9 y –7?   A. 8 B. -8 C. 10 D. -10</vt:lpstr>
      <vt:lpstr>20. ¿Cual de las siguientes alternativas muestra el inverso aditivo del inverso aditivo de -4  A. -8 B. -4 C. 0 D. 4</vt:lpstr>
      <vt:lpstr>21. ¿Cual de las siguientes alternativas es falsa? A. El inverso aditivo de -1 es 1 B. Todos los números naturales tienen inverso aditivo en el conjunto de los números negativos. C. Si el inverso aditivo de un número es 8, entonces el número es (–8). D. El conjunto de los números enteros está compuesto por los números racionales, el cero y sus inversos aditivos.</vt:lpstr>
      <vt:lpstr>22.¿Cual de los siguientes números es menor que |-10|?  A. 20 B. 15 C. 10 D. 5</vt:lpstr>
      <vt:lpstr>23.¿Cual de las siguientes afirmaciones es falsa? A. El valor absoluto de un número entero positivo es siempre positivo. B. El valor absoluto de un número entero es un número negativo. C. El valor absoluto de un número no  siempre es mayor que el mismo numero D. El valor absoluto de un entero negativo siempre es positivo</vt:lpstr>
      <vt:lpstr>PowerPoint 演示文稿</vt:lpstr>
      <vt:lpstr>PowerPoint 演示文稿</vt:lpstr>
      <vt:lpstr>PowerPoint 演示文稿</vt:lpstr>
      <vt:lpstr>PowerPoint 演示文稿</vt:lpstr>
      <vt:lpstr>PowerPoint 演示文稿</vt:lpstr>
      <vt:lpstr>PowerPoint 演示文稿</vt:lpstr>
      <vt:lpstr>24.¿Cual de las siguientes afirmaciones es verdadera?  A. 4 &gt; 7 B. 8 &gt; –14 C. –2 &lt; –21 D. –20 &lt; –28</vt:lpstr>
      <vt:lpstr>31. (-6) - (+9)          A. -15 B. -3 C. +3 D. +15</vt:lpstr>
      <vt:lpstr>PowerPoint 演示文稿</vt:lpstr>
      <vt:lpstr>PowerPoint 演示文稿</vt:lpstr>
    </vt:vector>
  </TitlesOfParts>
  <Company>Particular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Juan Antonio</dc:creator>
  <cp:lastModifiedBy>histo</cp:lastModifiedBy>
  <cp:revision>771</cp:revision>
  <dcterms:created xsi:type="dcterms:W3CDTF">2015-03-19T20:29:00Z</dcterms:created>
  <dcterms:modified xsi:type="dcterms:W3CDTF">2019-04-23T07:18:43Z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1033-10.2.0.5838</vt:lpwstr>
  </property>
</Properties>
</file>